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96" r:id="rId2"/>
    <p:sldId id="300" r:id="rId3"/>
    <p:sldId id="388" r:id="rId4"/>
    <p:sldId id="370" r:id="rId5"/>
    <p:sldId id="379" r:id="rId6"/>
    <p:sldId id="396" r:id="rId7"/>
    <p:sldId id="395" r:id="rId8"/>
    <p:sldId id="380" r:id="rId9"/>
    <p:sldId id="397" r:id="rId10"/>
    <p:sldId id="398" r:id="rId11"/>
    <p:sldId id="343" r:id="rId12"/>
    <p:sldId id="399" r:id="rId13"/>
    <p:sldId id="389" r:id="rId14"/>
    <p:sldId id="385" r:id="rId15"/>
    <p:sldId id="386" r:id="rId16"/>
    <p:sldId id="387" r:id="rId17"/>
    <p:sldId id="390" r:id="rId18"/>
    <p:sldId id="382" r:id="rId19"/>
    <p:sldId id="383" r:id="rId20"/>
    <p:sldId id="384" r:id="rId21"/>
    <p:sldId id="391" r:id="rId22"/>
    <p:sldId id="392" r:id="rId23"/>
    <p:sldId id="394" r:id="rId24"/>
    <p:sldId id="341" r:id="rId25"/>
    <p:sldId id="393"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Inter-Regular" panose="020B0604020202020204" charset="0"/>
      <p:regular r:id="rId32"/>
      <p:bold r:id="rId33"/>
    </p:embeddedFont>
    <p:embeddedFont>
      <p:font typeface="Roboto Slab" panose="020B0604020202020204" charset="0"/>
      <p:regular r:id="rId34"/>
      <p:bold r:id="rId35"/>
    </p:embeddedFont>
    <p:embeddedFont>
      <p:font typeface="Source Sans Pro" panose="020B0503030403020204" pitchFamily="34" charset="0"/>
      <p:regular r:id="rId36"/>
      <p:bold r:id="rId37"/>
      <p:italic r:id="rId38"/>
      <p:boldItalic r:id="rId39"/>
    </p:embeddedFont>
    <p:embeddedFont>
      <p:font typeface="Tw Cen MT" panose="020B06020201040206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di mohamed el hassan" initials="smeh" lastIdx="3" clrIdx="0">
    <p:extLst>
      <p:ext uri="{19B8F6BF-5375-455C-9EA6-DF929625EA0E}">
        <p15:presenceInfo xmlns:p15="http://schemas.microsoft.com/office/powerpoint/2012/main" userId="sidi mohamed el hass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4291" autoAdjust="0"/>
  </p:normalViewPr>
  <p:slideViewPr>
    <p:cSldViewPr snapToGrid="0">
      <p:cViewPr varScale="1">
        <p:scale>
          <a:sx n="165" d="100"/>
          <a:sy n="165" d="100"/>
        </p:scale>
        <p:origin x="258" y="1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426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de l’écriture manuscrite en arabe reste un problème ouvert pour de nombreuses</a:t>
            </a:r>
            <a:br>
              <a:rPr lang="fr-FR" sz="1800" b="0" i="0" dirty="0">
                <a:solidFill>
                  <a:srgbClr val="000000"/>
                </a:solidFill>
                <a:effectLst/>
                <a:latin typeface="+mn-lt"/>
              </a:rPr>
            </a:br>
            <a:r>
              <a:rPr lang="fr-FR" sz="1800" b="0" i="0" dirty="0">
                <a:solidFill>
                  <a:srgbClr val="000000"/>
                </a:solidFill>
                <a:effectLst/>
                <a:latin typeface="+mn-lt"/>
              </a:rPr>
              <a:t>raisons.</a:t>
            </a:r>
            <a:r>
              <a:rPr lang="fr-FR" dirty="0">
                <a:latin typeface="+mn-lt"/>
              </a:rPr>
              <a:t> </a:t>
            </a:r>
          </a:p>
          <a:p>
            <a:endParaRPr lang="fr-FR" dirty="0">
              <a:latin typeface="+mn-lt"/>
            </a:endParaRPr>
          </a:p>
          <a:p>
            <a:r>
              <a:rPr lang="fr-FR" sz="1100" b="0" i="0" dirty="0">
                <a:solidFill>
                  <a:srgbClr val="000000"/>
                </a:solidFill>
                <a:effectLst/>
                <a:latin typeface="+mn-lt"/>
              </a:rPr>
              <a:t>En outre, l’écriture arabe utilise des signes diacritiques qui représentent des voyelles courtes et</a:t>
            </a:r>
            <a:br>
              <a:rPr lang="fr-FR" sz="1100" b="0" i="0" dirty="0">
                <a:solidFill>
                  <a:srgbClr val="000000"/>
                </a:solidFill>
                <a:effectLst/>
                <a:latin typeface="+mn-lt"/>
              </a:rPr>
            </a:br>
            <a:r>
              <a:rPr lang="fr-FR" sz="1100" b="0" i="0" dirty="0">
                <a:solidFill>
                  <a:srgbClr val="000000"/>
                </a:solidFill>
                <a:effectLst/>
                <a:latin typeface="+mn-lt"/>
              </a:rPr>
              <a:t>d’autres sons, par exemple : </a:t>
            </a:r>
            <a:r>
              <a:rPr lang="fr-FR" sz="1100" b="1" i="0" dirty="0">
                <a:solidFill>
                  <a:srgbClr val="000000"/>
                </a:solidFill>
                <a:effectLst/>
                <a:latin typeface="+mn-lt"/>
              </a:rPr>
              <a:t>fat-ha </a:t>
            </a:r>
            <a:r>
              <a:rPr lang="fr-FR" sz="1100" b="0" i="0" dirty="0">
                <a:solidFill>
                  <a:srgbClr val="000000"/>
                </a:solidFill>
                <a:effectLst/>
                <a:latin typeface="+mn-lt"/>
              </a:rPr>
              <a:t>, </a:t>
            </a:r>
            <a:r>
              <a:rPr lang="fr-FR" sz="1100" b="1" i="0" dirty="0" err="1">
                <a:solidFill>
                  <a:srgbClr val="000000"/>
                </a:solidFill>
                <a:effectLst/>
                <a:latin typeface="+mn-lt"/>
              </a:rPr>
              <a:t>dhumma</a:t>
            </a:r>
            <a:r>
              <a:rPr lang="fr-FR" sz="1100" b="1" i="0" dirty="0">
                <a:solidFill>
                  <a:srgbClr val="000000"/>
                </a:solidFill>
                <a:effectLst/>
                <a:latin typeface="+mn-lt"/>
              </a:rPr>
              <a:t> </a:t>
            </a:r>
            <a:r>
              <a:rPr lang="fr-FR" sz="1100" b="0" i="0" dirty="0">
                <a:solidFill>
                  <a:srgbClr val="000000"/>
                </a:solidFill>
                <a:effectLst/>
                <a:latin typeface="+mn-lt"/>
              </a:rPr>
              <a:t>et </a:t>
            </a:r>
            <a:r>
              <a:rPr lang="fr-FR" sz="1100" b="1" i="0" dirty="0">
                <a:solidFill>
                  <a:srgbClr val="000000"/>
                </a:solidFill>
                <a:effectLst/>
                <a:latin typeface="+mn-lt"/>
              </a:rPr>
              <a:t>kasra </a:t>
            </a:r>
            <a:r>
              <a:rPr lang="fr-FR" sz="1100" b="0" i="0" dirty="0">
                <a:solidFill>
                  <a:srgbClr val="000000"/>
                </a:solidFill>
                <a:effectLst/>
                <a:latin typeface="+mn-lt"/>
              </a:rPr>
              <a:t>; cela peut changer le sens d’un mot,</a:t>
            </a:r>
            <a:br>
              <a:rPr lang="fr-FR" sz="1100" b="0" i="0" dirty="0">
                <a:solidFill>
                  <a:srgbClr val="000000"/>
                </a:solidFill>
                <a:effectLst/>
                <a:latin typeface="+mn-lt"/>
              </a:rPr>
            </a:br>
            <a:r>
              <a:rPr lang="fr-FR" sz="1100" b="0" i="0" dirty="0">
                <a:solidFill>
                  <a:srgbClr val="000000"/>
                </a:solidFill>
                <a:effectLst/>
                <a:latin typeface="+mn-lt"/>
              </a:rPr>
              <a:t>et doit être pris en compte par tout système de reconnaissance automatique. </a:t>
            </a:r>
            <a:endParaRPr lang="fr-FR" dirty="0">
              <a:latin typeface="+mn-lt"/>
            </a:endParaRPr>
          </a:p>
        </p:txBody>
      </p:sp>
    </p:spTree>
    <p:extLst>
      <p:ext uri="{BB962C8B-B14F-4D97-AF65-F5344CB8AC3E}">
        <p14:creationId xmlns:p14="http://schemas.microsoft.com/office/powerpoint/2010/main" val="215211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de l’écriture manuscrite en arabe reste un problème ouvert pour de nombreuses</a:t>
            </a:r>
            <a:br>
              <a:rPr lang="fr-FR" sz="1800" b="0" i="0" dirty="0">
                <a:solidFill>
                  <a:srgbClr val="000000"/>
                </a:solidFill>
                <a:effectLst/>
                <a:latin typeface="+mn-lt"/>
              </a:rPr>
            </a:br>
            <a:r>
              <a:rPr lang="fr-FR" sz="1800" b="0" i="0" dirty="0">
                <a:solidFill>
                  <a:srgbClr val="000000"/>
                </a:solidFill>
                <a:effectLst/>
                <a:latin typeface="+mn-lt"/>
              </a:rPr>
              <a:t>raisons.</a:t>
            </a:r>
            <a:r>
              <a:rPr lang="fr-FR" dirty="0">
                <a:latin typeface="+mn-lt"/>
              </a:rPr>
              <a:t> </a:t>
            </a:r>
          </a:p>
          <a:p>
            <a:endParaRPr lang="fr-FR" dirty="0">
              <a:latin typeface="+mn-lt"/>
            </a:endParaRPr>
          </a:p>
          <a:p>
            <a:r>
              <a:rPr lang="fr-FR" sz="1100" b="0" i="0" dirty="0">
                <a:solidFill>
                  <a:srgbClr val="000000"/>
                </a:solidFill>
                <a:effectLst/>
                <a:latin typeface="+mn-lt"/>
              </a:rPr>
              <a:t>En outre, l’écriture arabe utilise des signes diacritiques qui représentent des voyelles courtes et</a:t>
            </a:r>
            <a:br>
              <a:rPr lang="fr-FR" sz="1100" b="0" i="0" dirty="0">
                <a:solidFill>
                  <a:srgbClr val="000000"/>
                </a:solidFill>
                <a:effectLst/>
                <a:latin typeface="+mn-lt"/>
              </a:rPr>
            </a:br>
            <a:r>
              <a:rPr lang="fr-FR" sz="1100" b="0" i="0" dirty="0">
                <a:solidFill>
                  <a:srgbClr val="000000"/>
                </a:solidFill>
                <a:effectLst/>
                <a:latin typeface="+mn-lt"/>
              </a:rPr>
              <a:t>d’autres sons, par exemple : </a:t>
            </a:r>
            <a:r>
              <a:rPr lang="fr-FR" sz="1100" b="1" i="0" dirty="0">
                <a:solidFill>
                  <a:srgbClr val="000000"/>
                </a:solidFill>
                <a:effectLst/>
                <a:latin typeface="+mn-lt"/>
              </a:rPr>
              <a:t>fat-ha </a:t>
            </a:r>
            <a:r>
              <a:rPr lang="fr-FR" sz="1100" b="0" i="0" dirty="0">
                <a:solidFill>
                  <a:srgbClr val="000000"/>
                </a:solidFill>
                <a:effectLst/>
                <a:latin typeface="+mn-lt"/>
              </a:rPr>
              <a:t>, </a:t>
            </a:r>
            <a:r>
              <a:rPr lang="fr-FR" sz="1100" b="1" i="0" dirty="0" err="1">
                <a:solidFill>
                  <a:srgbClr val="000000"/>
                </a:solidFill>
                <a:effectLst/>
                <a:latin typeface="+mn-lt"/>
              </a:rPr>
              <a:t>dhumma</a:t>
            </a:r>
            <a:r>
              <a:rPr lang="fr-FR" sz="1100" b="1" i="0" dirty="0">
                <a:solidFill>
                  <a:srgbClr val="000000"/>
                </a:solidFill>
                <a:effectLst/>
                <a:latin typeface="+mn-lt"/>
              </a:rPr>
              <a:t> </a:t>
            </a:r>
            <a:r>
              <a:rPr lang="fr-FR" sz="1100" b="0" i="0" dirty="0">
                <a:solidFill>
                  <a:srgbClr val="000000"/>
                </a:solidFill>
                <a:effectLst/>
                <a:latin typeface="+mn-lt"/>
              </a:rPr>
              <a:t>et </a:t>
            </a:r>
            <a:r>
              <a:rPr lang="fr-FR" sz="1100" b="1" i="0" dirty="0">
                <a:solidFill>
                  <a:srgbClr val="000000"/>
                </a:solidFill>
                <a:effectLst/>
                <a:latin typeface="+mn-lt"/>
              </a:rPr>
              <a:t>kasra </a:t>
            </a:r>
            <a:r>
              <a:rPr lang="fr-FR" sz="1100" b="0" i="0" dirty="0">
                <a:solidFill>
                  <a:srgbClr val="000000"/>
                </a:solidFill>
                <a:effectLst/>
                <a:latin typeface="+mn-lt"/>
              </a:rPr>
              <a:t>; cela peut changer le sens d’un mot,</a:t>
            </a:r>
            <a:br>
              <a:rPr lang="fr-FR" sz="1100" b="0" i="0" dirty="0">
                <a:solidFill>
                  <a:srgbClr val="000000"/>
                </a:solidFill>
                <a:effectLst/>
                <a:latin typeface="+mn-lt"/>
              </a:rPr>
            </a:br>
            <a:r>
              <a:rPr lang="fr-FR" sz="1100" b="0" i="0" dirty="0">
                <a:solidFill>
                  <a:srgbClr val="000000"/>
                </a:solidFill>
                <a:effectLst/>
                <a:latin typeface="+mn-lt"/>
              </a:rPr>
              <a:t>et doit être pris en compte par tout système de reconnaissance automatique. </a:t>
            </a:r>
            <a:endParaRPr lang="fr-FR" dirty="0">
              <a:latin typeface="+mn-lt"/>
            </a:endParaRPr>
          </a:p>
        </p:txBody>
      </p:sp>
    </p:spTree>
    <p:extLst>
      <p:ext uri="{BB962C8B-B14F-4D97-AF65-F5344CB8AC3E}">
        <p14:creationId xmlns:p14="http://schemas.microsoft.com/office/powerpoint/2010/main" val="3753848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de l’écriture manuscrite en arabe reste un problème ouvert pour de nombreuses</a:t>
            </a:r>
            <a:br>
              <a:rPr lang="fr-FR" sz="1800" b="0" i="0" dirty="0">
                <a:solidFill>
                  <a:srgbClr val="000000"/>
                </a:solidFill>
                <a:effectLst/>
                <a:latin typeface="+mn-lt"/>
              </a:rPr>
            </a:br>
            <a:r>
              <a:rPr lang="fr-FR" sz="1800" b="0" i="0" dirty="0">
                <a:solidFill>
                  <a:srgbClr val="000000"/>
                </a:solidFill>
                <a:effectLst/>
                <a:latin typeface="+mn-lt"/>
              </a:rPr>
              <a:t>raisons.</a:t>
            </a:r>
            <a:r>
              <a:rPr lang="fr-FR" dirty="0">
                <a:latin typeface="+mn-lt"/>
              </a:rPr>
              <a:t> </a:t>
            </a:r>
          </a:p>
          <a:p>
            <a:endParaRPr lang="fr-FR" dirty="0">
              <a:latin typeface="+mn-lt"/>
            </a:endParaRPr>
          </a:p>
          <a:p>
            <a:r>
              <a:rPr lang="fr-FR" sz="1100" b="0" i="0" dirty="0">
                <a:solidFill>
                  <a:srgbClr val="000000"/>
                </a:solidFill>
                <a:effectLst/>
                <a:latin typeface="+mn-lt"/>
              </a:rPr>
              <a:t>En outre, l’écriture arabe utilise des signes diacritiques qui représentent des voyelles courtes et</a:t>
            </a:r>
            <a:br>
              <a:rPr lang="fr-FR" sz="1100" b="0" i="0" dirty="0">
                <a:solidFill>
                  <a:srgbClr val="000000"/>
                </a:solidFill>
                <a:effectLst/>
                <a:latin typeface="+mn-lt"/>
              </a:rPr>
            </a:br>
            <a:r>
              <a:rPr lang="fr-FR" sz="1100" b="0" i="0" dirty="0">
                <a:solidFill>
                  <a:srgbClr val="000000"/>
                </a:solidFill>
                <a:effectLst/>
                <a:latin typeface="+mn-lt"/>
              </a:rPr>
              <a:t>d’autres sons, par exemple : </a:t>
            </a:r>
            <a:r>
              <a:rPr lang="fr-FR" sz="1100" b="1" i="0" dirty="0">
                <a:solidFill>
                  <a:srgbClr val="000000"/>
                </a:solidFill>
                <a:effectLst/>
                <a:latin typeface="+mn-lt"/>
              </a:rPr>
              <a:t>fat-ha </a:t>
            </a:r>
            <a:r>
              <a:rPr lang="fr-FR" sz="1100" b="0" i="0" dirty="0">
                <a:solidFill>
                  <a:srgbClr val="000000"/>
                </a:solidFill>
                <a:effectLst/>
                <a:latin typeface="+mn-lt"/>
              </a:rPr>
              <a:t>, </a:t>
            </a:r>
            <a:r>
              <a:rPr lang="fr-FR" sz="1100" b="1" i="0" dirty="0" err="1">
                <a:solidFill>
                  <a:srgbClr val="000000"/>
                </a:solidFill>
                <a:effectLst/>
                <a:latin typeface="+mn-lt"/>
              </a:rPr>
              <a:t>dhumma</a:t>
            </a:r>
            <a:r>
              <a:rPr lang="fr-FR" sz="1100" b="1" i="0" dirty="0">
                <a:solidFill>
                  <a:srgbClr val="000000"/>
                </a:solidFill>
                <a:effectLst/>
                <a:latin typeface="+mn-lt"/>
              </a:rPr>
              <a:t> </a:t>
            </a:r>
            <a:r>
              <a:rPr lang="fr-FR" sz="1100" b="0" i="0" dirty="0">
                <a:solidFill>
                  <a:srgbClr val="000000"/>
                </a:solidFill>
                <a:effectLst/>
                <a:latin typeface="+mn-lt"/>
              </a:rPr>
              <a:t>et </a:t>
            </a:r>
            <a:r>
              <a:rPr lang="fr-FR" sz="1100" b="1" i="0" dirty="0">
                <a:solidFill>
                  <a:srgbClr val="000000"/>
                </a:solidFill>
                <a:effectLst/>
                <a:latin typeface="+mn-lt"/>
              </a:rPr>
              <a:t>kasra </a:t>
            </a:r>
            <a:r>
              <a:rPr lang="fr-FR" sz="1100" b="0" i="0" dirty="0">
                <a:solidFill>
                  <a:srgbClr val="000000"/>
                </a:solidFill>
                <a:effectLst/>
                <a:latin typeface="+mn-lt"/>
              </a:rPr>
              <a:t>; cela peut changer le sens d’un mot,</a:t>
            </a:r>
            <a:br>
              <a:rPr lang="fr-FR" sz="1100" b="0" i="0" dirty="0">
                <a:solidFill>
                  <a:srgbClr val="000000"/>
                </a:solidFill>
                <a:effectLst/>
                <a:latin typeface="+mn-lt"/>
              </a:rPr>
            </a:br>
            <a:r>
              <a:rPr lang="fr-FR" sz="1100" b="0" i="0" dirty="0">
                <a:solidFill>
                  <a:srgbClr val="000000"/>
                </a:solidFill>
                <a:effectLst/>
                <a:latin typeface="+mn-lt"/>
              </a:rPr>
              <a:t>et doit être pris en compte par tout système de reconnaissance automatique. </a:t>
            </a:r>
            <a:endParaRPr lang="fr-FR" dirty="0">
              <a:latin typeface="+mn-lt"/>
            </a:endParaRPr>
          </a:p>
        </p:txBody>
      </p:sp>
    </p:spTree>
    <p:extLst>
      <p:ext uri="{BB962C8B-B14F-4D97-AF65-F5344CB8AC3E}">
        <p14:creationId xmlns:p14="http://schemas.microsoft.com/office/powerpoint/2010/main" val="297130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de l’écriture manuscrite en arabe reste un problème ouvert pour de nombreuses</a:t>
            </a:r>
            <a:br>
              <a:rPr lang="fr-FR" sz="1800" b="0" i="0" dirty="0">
                <a:solidFill>
                  <a:srgbClr val="000000"/>
                </a:solidFill>
                <a:effectLst/>
                <a:latin typeface="+mn-lt"/>
              </a:rPr>
            </a:br>
            <a:r>
              <a:rPr lang="fr-FR" sz="1800" b="0" i="0" dirty="0">
                <a:solidFill>
                  <a:srgbClr val="000000"/>
                </a:solidFill>
                <a:effectLst/>
                <a:latin typeface="+mn-lt"/>
              </a:rPr>
              <a:t>raisons.</a:t>
            </a:r>
            <a:r>
              <a:rPr lang="fr-FR" dirty="0">
                <a:latin typeface="+mn-lt"/>
              </a:rPr>
              <a:t> </a:t>
            </a:r>
          </a:p>
          <a:p>
            <a:endParaRPr lang="fr-FR" dirty="0">
              <a:latin typeface="+mn-lt"/>
            </a:endParaRPr>
          </a:p>
          <a:p>
            <a:r>
              <a:rPr lang="fr-FR" sz="1100" b="0" i="0" dirty="0">
                <a:solidFill>
                  <a:srgbClr val="000000"/>
                </a:solidFill>
                <a:effectLst/>
                <a:latin typeface="+mn-lt"/>
              </a:rPr>
              <a:t>En outre, l’écriture arabe utilise des signes diacritiques qui représentent des voyelles courtes et</a:t>
            </a:r>
            <a:br>
              <a:rPr lang="fr-FR" sz="1100" b="0" i="0" dirty="0">
                <a:solidFill>
                  <a:srgbClr val="000000"/>
                </a:solidFill>
                <a:effectLst/>
                <a:latin typeface="+mn-lt"/>
              </a:rPr>
            </a:br>
            <a:r>
              <a:rPr lang="fr-FR" sz="1100" b="0" i="0" dirty="0">
                <a:solidFill>
                  <a:srgbClr val="000000"/>
                </a:solidFill>
                <a:effectLst/>
                <a:latin typeface="+mn-lt"/>
              </a:rPr>
              <a:t>d’autres sons, par exemple : </a:t>
            </a:r>
            <a:r>
              <a:rPr lang="fr-FR" sz="1100" b="1" i="0" dirty="0">
                <a:solidFill>
                  <a:srgbClr val="000000"/>
                </a:solidFill>
                <a:effectLst/>
                <a:latin typeface="+mn-lt"/>
              </a:rPr>
              <a:t>fat-ha </a:t>
            </a:r>
            <a:r>
              <a:rPr lang="fr-FR" sz="1100" b="0" i="0" dirty="0">
                <a:solidFill>
                  <a:srgbClr val="000000"/>
                </a:solidFill>
                <a:effectLst/>
                <a:latin typeface="+mn-lt"/>
              </a:rPr>
              <a:t>, </a:t>
            </a:r>
            <a:r>
              <a:rPr lang="fr-FR" sz="1100" b="1" i="0" dirty="0" err="1">
                <a:solidFill>
                  <a:srgbClr val="000000"/>
                </a:solidFill>
                <a:effectLst/>
                <a:latin typeface="+mn-lt"/>
              </a:rPr>
              <a:t>dhumma</a:t>
            </a:r>
            <a:r>
              <a:rPr lang="fr-FR" sz="1100" b="1" i="0" dirty="0">
                <a:solidFill>
                  <a:srgbClr val="000000"/>
                </a:solidFill>
                <a:effectLst/>
                <a:latin typeface="+mn-lt"/>
              </a:rPr>
              <a:t> </a:t>
            </a:r>
            <a:r>
              <a:rPr lang="fr-FR" sz="1100" b="0" i="0" dirty="0">
                <a:solidFill>
                  <a:srgbClr val="000000"/>
                </a:solidFill>
                <a:effectLst/>
                <a:latin typeface="+mn-lt"/>
              </a:rPr>
              <a:t>et </a:t>
            </a:r>
            <a:r>
              <a:rPr lang="fr-FR" sz="1100" b="1" i="0" dirty="0">
                <a:solidFill>
                  <a:srgbClr val="000000"/>
                </a:solidFill>
                <a:effectLst/>
                <a:latin typeface="+mn-lt"/>
              </a:rPr>
              <a:t>kasra </a:t>
            </a:r>
            <a:r>
              <a:rPr lang="fr-FR" sz="1100" b="0" i="0" dirty="0">
                <a:solidFill>
                  <a:srgbClr val="000000"/>
                </a:solidFill>
                <a:effectLst/>
                <a:latin typeface="+mn-lt"/>
              </a:rPr>
              <a:t>; cela peut changer le sens d’un mot,</a:t>
            </a:r>
            <a:br>
              <a:rPr lang="fr-FR" sz="1100" b="0" i="0" dirty="0">
                <a:solidFill>
                  <a:srgbClr val="000000"/>
                </a:solidFill>
                <a:effectLst/>
                <a:latin typeface="+mn-lt"/>
              </a:rPr>
            </a:br>
            <a:r>
              <a:rPr lang="fr-FR" sz="1100" b="0" i="0" dirty="0">
                <a:solidFill>
                  <a:srgbClr val="000000"/>
                </a:solidFill>
                <a:effectLst/>
                <a:latin typeface="+mn-lt"/>
              </a:rPr>
              <a:t>et doit être pris en compte par tout système de reconnaissance automatique. </a:t>
            </a:r>
            <a:endParaRPr lang="fr-FR" dirty="0">
              <a:latin typeface="+mn-lt"/>
            </a:endParaRPr>
          </a:p>
        </p:txBody>
      </p:sp>
    </p:spTree>
    <p:extLst>
      <p:ext uri="{BB962C8B-B14F-4D97-AF65-F5344CB8AC3E}">
        <p14:creationId xmlns:p14="http://schemas.microsoft.com/office/powerpoint/2010/main" val="117537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de l’écriture manuscrite en arabe reste un problème ouvert pour de nombreuses</a:t>
            </a:r>
            <a:br>
              <a:rPr lang="fr-FR" sz="1800" b="0" i="0" dirty="0">
                <a:solidFill>
                  <a:srgbClr val="000000"/>
                </a:solidFill>
                <a:effectLst/>
                <a:latin typeface="+mn-lt"/>
              </a:rPr>
            </a:br>
            <a:r>
              <a:rPr lang="fr-FR" sz="1800" b="0" i="0" dirty="0">
                <a:solidFill>
                  <a:srgbClr val="000000"/>
                </a:solidFill>
                <a:effectLst/>
                <a:latin typeface="+mn-lt"/>
              </a:rPr>
              <a:t>raisons.</a:t>
            </a:r>
            <a:r>
              <a:rPr lang="fr-FR" dirty="0">
                <a:latin typeface="+mn-lt"/>
              </a:rPr>
              <a:t> </a:t>
            </a:r>
          </a:p>
          <a:p>
            <a:endParaRPr lang="fr-FR" dirty="0">
              <a:latin typeface="+mn-lt"/>
            </a:endParaRPr>
          </a:p>
          <a:p>
            <a:r>
              <a:rPr lang="fr-FR" sz="1100" b="0" i="0" dirty="0">
                <a:solidFill>
                  <a:srgbClr val="000000"/>
                </a:solidFill>
                <a:effectLst/>
                <a:latin typeface="+mn-lt"/>
              </a:rPr>
              <a:t>En outre, l’écriture arabe utilise des signes diacritiques qui représentent des voyelles courtes et</a:t>
            </a:r>
            <a:br>
              <a:rPr lang="fr-FR" sz="1100" b="0" i="0" dirty="0">
                <a:solidFill>
                  <a:srgbClr val="000000"/>
                </a:solidFill>
                <a:effectLst/>
                <a:latin typeface="+mn-lt"/>
              </a:rPr>
            </a:br>
            <a:r>
              <a:rPr lang="fr-FR" sz="1100" b="0" i="0" dirty="0">
                <a:solidFill>
                  <a:srgbClr val="000000"/>
                </a:solidFill>
                <a:effectLst/>
                <a:latin typeface="+mn-lt"/>
              </a:rPr>
              <a:t>d’autres sons, par exemple : </a:t>
            </a:r>
            <a:r>
              <a:rPr lang="fr-FR" sz="1100" b="1" i="0" dirty="0">
                <a:solidFill>
                  <a:srgbClr val="000000"/>
                </a:solidFill>
                <a:effectLst/>
                <a:latin typeface="+mn-lt"/>
              </a:rPr>
              <a:t>fat-ha </a:t>
            </a:r>
            <a:r>
              <a:rPr lang="fr-FR" sz="1100" b="0" i="0" dirty="0">
                <a:solidFill>
                  <a:srgbClr val="000000"/>
                </a:solidFill>
                <a:effectLst/>
                <a:latin typeface="+mn-lt"/>
              </a:rPr>
              <a:t>, </a:t>
            </a:r>
            <a:r>
              <a:rPr lang="fr-FR" sz="1100" b="1" i="0" dirty="0" err="1">
                <a:solidFill>
                  <a:srgbClr val="000000"/>
                </a:solidFill>
                <a:effectLst/>
                <a:latin typeface="+mn-lt"/>
              </a:rPr>
              <a:t>dhumma</a:t>
            </a:r>
            <a:r>
              <a:rPr lang="fr-FR" sz="1100" b="1" i="0" dirty="0">
                <a:solidFill>
                  <a:srgbClr val="000000"/>
                </a:solidFill>
                <a:effectLst/>
                <a:latin typeface="+mn-lt"/>
              </a:rPr>
              <a:t> </a:t>
            </a:r>
            <a:r>
              <a:rPr lang="fr-FR" sz="1100" b="0" i="0" dirty="0">
                <a:solidFill>
                  <a:srgbClr val="000000"/>
                </a:solidFill>
                <a:effectLst/>
                <a:latin typeface="+mn-lt"/>
              </a:rPr>
              <a:t>et </a:t>
            </a:r>
            <a:r>
              <a:rPr lang="fr-FR" sz="1100" b="1" i="0" dirty="0">
                <a:solidFill>
                  <a:srgbClr val="000000"/>
                </a:solidFill>
                <a:effectLst/>
                <a:latin typeface="+mn-lt"/>
              </a:rPr>
              <a:t>kasra </a:t>
            </a:r>
            <a:r>
              <a:rPr lang="fr-FR" sz="1100" b="0" i="0" dirty="0">
                <a:solidFill>
                  <a:srgbClr val="000000"/>
                </a:solidFill>
                <a:effectLst/>
                <a:latin typeface="+mn-lt"/>
              </a:rPr>
              <a:t>; cela peut changer le sens d’un mot,</a:t>
            </a:r>
            <a:br>
              <a:rPr lang="fr-FR" sz="1100" b="0" i="0" dirty="0">
                <a:solidFill>
                  <a:srgbClr val="000000"/>
                </a:solidFill>
                <a:effectLst/>
                <a:latin typeface="+mn-lt"/>
              </a:rPr>
            </a:br>
            <a:r>
              <a:rPr lang="fr-FR" sz="1100" b="0" i="0" dirty="0">
                <a:solidFill>
                  <a:srgbClr val="000000"/>
                </a:solidFill>
                <a:effectLst/>
                <a:latin typeface="+mn-lt"/>
              </a:rPr>
              <a:t>et doit être pris en compte par tout système de reconnaissance automatique. </a:t>
            </a:r>
            <a:endParaRPr lang="fr-FR" dirty="0">
              <a:latin typeface="+mn-lt"/>
            </a:endParaRPr>
          </a:p>
        </p:txBody>
      </p:sp>
    </p:spTree>
    <p:extLst>
      <p:ext uri="{BB962C8B-B14F-4D97-AF65-F5344CB8AC3E}">
        <p14:creationId xmlns:p14="http://schemas.microsoft.com/office/powerpoint/2010/main" val="260308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397384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375268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54025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2700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161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54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nSpc>
                <a:spcPct val="107000"/>
              </a:lnSpc>
              <a:spcAft>
                <a:spcPts val="800"/>
              </a:spcAft>
            </a:pPr>
            <a:r>
              <a:rPr lang="fr-FR" sz="1800" b="1" i="1" dirty="0">
                <a:effectLst/>
                <a:latin typeface="Times New Roman" panose="02020603050405020304" pitchFamily="18" charset="0"/>
                <a:ea typeface="Calibri" panose="020F0502020204030204" pitchFamily="34" charset="0"/>
                <a:cs typeface="Arial" panose="020B0604020202020204" pitchFamily="34" charset="0"/>
              </a:rPr>
              <a:t>Le travail a été proposé et réalisé sous la direction des membres de l’unité URPIMA q</a:t>
            </a:r>
            <a:r>
              <a:rPr lang="fr-FR" sz="1800" dirty="0">
                <a:effectLst/>
                <a:latin typeface="Times New Roman" panose="02020603050405020304" pitchFamily="18" charset="0"/>
                <a:ea typeface="Calibri" panose="020F0502020204030204" pitchFamily="34" charset="0"/>
                <a:cs typeface="Arial" panose="020B0604020202020204" pitchFamily="34" charset="0"/>
              </a:rPr>
              <a:t>ui est une unité de recherche implantée au sein du département de Méthodes quantitatives et informatique de l’</a:t>
            </a:r>
            <a:r>
              <a:rPr lang="fr-FR" sz="1800" dirty="0">
                <a:effectLst/>
                <a:latin typeface="Calibri" panose="020F0502020204030204" pitchFamily="34" charset="0"/>
                <a:ea typeface="Calibri" panose="020F0502020204030204" pitchFamily="34" charset="0"/>
                <a:cs typeface="Arial" panose="020B0604020202020204" pitchFamily="34" charset="0"/>
              </a:rPr>
              <a:t>Institut</a:t>
            </a:r>
            <a:r>
              <a:rPr lang="fr-FR" sz="1800" dirty="0">
                <a:effectLst/>
                <a:latin typeface="Times New Roman" panose="02020603050405020304" pitchFamily="18" charset="0"/>
                <a:ea typeface="Calibri" panose="020F0502020204030204" pitchFamily="34" charset="0"/>
                <a:cs typeface="Arial" panose="020B0604020202020204" pitchFamily="34" charset="0"/>
              </a:rPr>
              <a:t> Supérieur de Comptabilité et d’Administration des Entreprises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Times New Roman" panose="02020603050405020304" pitchFamily="18" charset="0"/>
                <a:ea typeface="Calibri" panose="020F0502020204030204" pitchFamily="34" charset="0"/>
                <a:cs typeface="Arial" panose="020B0604020202020204" pitchFamily="34" charset="0"/>
              </a:rPr>
              <a:t>Les thématiques de recherche de cette unité s’intéressent à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buNone/>
            </a:pPr>
            <a:endParaRPr lang="fr-FR" dirty="0"/>
          </a:p>
        </p:txBody>
      </p:sp>
    </p:spTree>
    <p:extLst>
      <p:ext uri="{BB962C8B-B14F-4D97-AF65-F5344CB8AC3E}">
        <p14:creationId xmlns:p14="http://schemas.microsoft.com/office/powerpoint/2010/main" val="15892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402128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36534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71112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321833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333411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dirty="0">
                <a:solidFill>
                  <a:srgbClr val="000000"/>
                </a:solidFill>
                <a:effectLst/>
                <a:latin typeface="+mn-lt"/>
              </a:rPr>
              <a:t>La reconnaissance optique de caractères a fait l’objet de recherches, les systèmes de la reconnaissance optique de caractères(OCR) transforment une grande quantité de documents, soit imprimée ou manuscrite, en texte codé par machine sans aucune modification, bruit, variations de résolution ou autres facteurs.</a:t>
            </a:r>
          </a:p>
          <a:p>
            <a:endParaRPr lang="fr-FR" sz="1800" b="0" i="0" dirty="0">
              <a:solidFill>
                <a:srgbClr val="000000"/>
              </a:solidFill>
              <a:effectLst/>
              <a:latin typeface="+mn-lt"/>
            </a:endParaRPr>
          </a:p>
          <a:p>
            <a:r>
              <a:rPr lang="fr-FR" sz="1800" b="0" i="0" dirty="0">
                <a:solidFill>
                  <a:srgbClr val="000000"/>
                </a:solidFill>
                <a:effectLst/>
                <a:latin typeface="+mn-lt"/>
              </a:rPr>
              <a:t> ils permettent aussi de récupérer le texte dans l’image et de le sauvegarder dans un fichier pouvant être exploité dans un traitement de texte pour enrichissement, et stocké dans une base de données ou sur un autre support exploitable par un système informatique.</a:t>
            </a:r>
            <a:r>
              <a:rPr lang="fr-FR" dirty="0">
                <a:latin typeface="+mn-lt"/>
              </a:rPr>
              <a:t> </a:t>
            </a:r>
          </a:p>
          <a:p>
            <a:endParaRPr lang="fr-FR" dirty="0">
              <a:latin typeface="+mn-lt"/>
            </a:endParaRPr>
          </a:p>
          <a:p>
            <a:endParaRPr lang="fr-FR" dirty="0">
              <a:latin typeface="+mn-lt"/>
            </a:endParaRPr>
          </a:p>
          <a:p>
            <a:r>
              <a:rPr lang="fr-FR" sz="1800" b="0" i="0" dirty="0">
                <a:solidFill>
                  <a:srgbClr val="000000"/>
                </a:solidFill>
                <a:effectLst/>
                <a:latin typeface="+mn-lt"/>
              </a:rPr>
              <a:t>L’OCR traite une image numérique en localisant et en reconnaissant des caractères, tels que les</a:t>
            </a:r>
            <a:br>
              <a:rPr lang="fr-FR" sz="1800" b="0" i="0" dirty="0">
                <a:solidFill>
                  <a:srgbClr val="000000"/>
                </a:solidFill>
                <a:effectLst/>
                <a:latin typeface="+mn-lt"/>
              </a:rPr>
            </a:br>
            <a:r>
              <a:rPr lang="fr-FR" sz="1800" b="0" i="0" dirty="0">
                <a:solidFill>
                  <a:srgbClr val="000000"/>
                </a:solidFill>
                <a:effectLst/>
                <a:latin typeface="+mn-lt"/>
              </a:rPr>
              <a:t>lettres, chiffres et symboles, puis produit en sortie un fichier texte en divers formats (texte simple,</a:t>
            </a:r>
            <a:br>
              <a:rPr lang="fr-FR" sz="1800" b="0" i="0" dirty="0">
                <a:solidFill>
                  <a:srgbClr val="000000"/>
                </a:solidFill>
                <a:effectLst/>
                <a:latin typeface="+mn-lt"/>
              </a:rPr>
            </a:br>
            <a:r>
              <a:rPr lang="fr-FR" sz="1800" b="0" i="0" dirty="0">
                <a:solidFill>
                  <a:srgbClr val="000000"/>
                </a:solidFill>
                <a:effectLst/>
                <a:latin typeface="+mn-lt"/>
              </a:rPr>
              <a:t>formats de traitements de texte, </a:t>
            </a:r>
            <a:r>
              <a:rPr lang="fr-FR" sz="1800" b="0" i="0">
                <a:solidFill>
                  <a:srgbClr val="000000"/>
                </a:solidFill>
                <a:effectLst/>
                <a:latin typeface="+mn-lt"/>
              </a:rPr>
              <a:t>XML..)</a:t>
            </a:r>
            <a:br>
              <a:rPr lang="fr-FR" dirty="0"/>
            </a:br>
            <a:br>
              <a:rPr lang="fr-FR" dirty="0"/>
            </a:br>
            <a:endParaRPr lang="fr-FR" dirty="0"/>
          </a:p>
        </p:txBody>
      </p:sp>
    </p:spTree>
    <p:extLst>
      <p:ext uri="{BB962C8B-B14F-4D97-AF65-F5344CB8AC3E}">
        <p14:creationId xmlns:p14="http://schemas.microsoft.com/office/powerpoint/2010/main" val="23279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52" r:id="rId1"/>
    <p:sldLayoutId id="2147483654"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7" name="Rectangle 6">
            <a:extLst>
              <a:ext uri="{FF2B5EF4-FFF2-40B4-BE49-F238E27FC236}">
                <a16:creationId xmlns:a16="http://schemas.microsoft.com/office/drawing/2014/main" id="{28344CD7-DAC4-1A0B-45E6-B0A0345639ED}"/>
              </a:ext>
            </a:extLst>
          </p:cNvPr>
          <p:cNvSpPr/>
          <p:nvPr/>
        </p:nvSpPr>
        <p:spPr>
          <a:xfrm>
            <a:off x="1129085" y="2038556"/>
            <a:ext cx="6624084" cy="13739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0000"/>
              </a:lnSpc>
              <a:buNone/>
            </a:pPr>
            <a:r>
              <a:rPr lang="fr-FR" sz="2000" b="1" dirty="0">
                <a:solidFill>
                  <a:srgbClr val="0070C0"/>
                </a:solidFill>
                <a:latin typeface="Arial" panose="020B0604020202020204" pitchFamily="34" charset="0"/>
              </a:rPr>
              <a:t>CREATION D’UN SYSTEME DE GESTION DE RELATION CLIENT (CRM) ET LA CONNAISSANCE CLIENT (KYC) </a:t>
            </a:r>
            <a:endParaRPr lang="en-US" sz="2000" b="1" dirty="0">
              <a:solidFill>
                <a:srgbClr val="0070C0"/>
              </a:solidFill>
              <a:latin typeface="Arial" panose="020B0604020202020204" pitchFamily="34" charset="0"/>
            </a:endParaRPr>
          </a:p>
        </p:txBody>
      </p:sp>
      <p:sp>
        <p:nvSpPr>
          <p:cNvPr id="8" name="Rectangle 7">
            <a:extLst>
              <a:ext uri="{FF2B5EF4-FFF2-40B4-BE49-F238E27FC236}">
                <a16:creationId xmlns:a16="http://schemas.microsoft.com/office/drawing/2014/main" id="{644AE860-DA8A-98E2-514D-CD4C85548EC2}"/>
              </a:ext>
            </a:extLst>
          </p:cNvPr>
          <p:cNvSpPr/>
          <p:nvPr/>
        </p:nvSpPr>
        <p:spPr>
          <a:xfrm>
            <a:off x="2713337" y="1607189"/>
            <a:ext cx="3455581" cy="2475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0" i="0" dirty="0">
                <a:solidFill>
                  <a:schemeClr val="tx1"/>
                </a:solidFill>
                <a:effectLst/>
                <a:latin typeface="Arial" panose="020B0604020202020204" pitchFamily="34" charset="0"/>
              </a:rPr>
              <a:t>Mémoire de fin d’études</a:t>
            </a:r>
            <a:r>
              <a:rPr lang="ar-SA" b="0" i="0" dirty="0">
                <a:solidFill>
                  <a:schemeClr val="tx1"/>
                </a:solidFill>
                <a:effectLst/>
                <a:latin typeface="Arial" panose="020B0604020202020204" pitchFamily="34" charset="0"/>
              </a:rPr>
              <a:t> </a:t>
            </a:r>
            <a:r>
              <a:rPr lang="fr-FR" dirty="0">
                <a:solidFill>
                  <a:schemeClr val="tx1"/>
                </a:solidFill>
                <a:latin typeface="Source Sans Pro" panose="020B0503030403020204" pitchFamily="34" charset="0"/>
                <a:ea typeface="Source Sans Pro" panose="020B0503030403020204" pitchFamily="34" charset="0"/>
              </a:rPr>
              <a:t>sous le thème : </a:t>
            </a:r>
            <a:endParaRPr lang="fr-FR" dirty="0"/>
          </a:p>
        </p:txBody>
      </p:sp>
      <p:sp>
        <p:nvSpPr>
          <p:cNvPr id="9" name="Rectangle 8">
            <a:extLst>
              <a:ext uri="{FF2B5EF4-FFF2-40B4-BE49-F238E27FC236}">
                <a16:creationId xmlns:a16="http://schemas.microsoft.com/office/drawing/2014/main" id="{E3F32167-4A80-1C28-3313-B6B4D43915C2}"/>
              </a:ext>
            </a:extLst>
          </p:cNvPr>
          <p:cNvSpPr/>
          <p:nvPr/>
        </p:nvSpPr>
        <p:spPr>
          <a:xfrm>
            <a:off x="419715" y="3704632"/>
            <a:ext cx="3053735" cy="7016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Réalisé par :</a:t>
            </a:r>
            <a:br>
              <a:rPr lang="fr-FR" dirty="0"/>
            </a:br>
            <a:r>
              <a:rPr lang="fr-FR" b="0" i="0" dirty="0">
                <a:effectLst/>
                <a:latin typeface="Arial" panose="020B0604020202020204" pitchFamily="34" charset="0"/>
              </a:rPr>
              <a:t>Mohamed </a:t>
            </a:r>
            <a:r>
              <a:rPr lang="fr-FR" b="0" i="0" dirty="0" err="1">
                <a:effectLst/>
                <a:latin typeface="Arial" panose="020B0604020202020204" pitchFamily="34" charset="0"/>
              </a:rPr>
              <a:t>Lemine</a:t>
            </a:r>
            <a:r>
              <a:rPr lang="fr-FR" b="0" i="0" dirty="0">
                <a:effectLst/>
                <a:latin typeface="Arial" panose="020B0604020202020204" pitchFamily="34" charset="0"/>
              </a:rPr>
              <a:t> Salem M’</a:t>
            </a:r>
            <a:r>
              <a:rPr lang="fr-FR" b="0" i="0" dirty="0" err="1">
                <a:effectLst/>
                <a:latin typeface="Arial" panose="020B0604020202020204" pitchFamily="34" charset="0"/>
              </a:rPr>
              <a:t>bedah</a:t>
            </a:r>
            <a:endParaRPr lang="fr-FR" dirty="0"/>
          </a:p>
        </p:txBody>
      </p:sp>
      <p:sp>
        <p:nvSpPr>
          <p:cNvPr id="10" name="Rectangle 9">
            <a:extLst>
              <a:ext uri="{FF2B5EF4-FFF2-40B4-BE49-F238E27FC236}">
                <a16:creationId xmlns:a16="http://schemas.microsoft.com/office/drawing/2014/main" id="{D598D850-73C3-C602-9D53-394933AE95FC}"/>
              </a:ext>
            </a:extLst>
          </p:cNvPr>
          <p:cNvSpPr/>
          <p:nvPr/>
        </p:nvSpPr>
        <p:spPr>
          <a:xfrm>
            <a:off x="6331688" y="3598789"/>
            <a:ext cx="2732865" cy="9133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S</a:t>
            </a:r>
            <a:r>
              <a:rPr lang="fr-FR" b="1" dirty="0">
                <a:latin typeface="Arial" panose="020B0604020202020204" pitchFamily="34" charset="0"/>
              </a:rPr>
              <a:t>ous l’encadrement de</a:t>
            </a:r>
            <a:r>
              <a:rPr lang="fr-FR" b="1" i="0" dirty="0">
                <a:effectLst/>
                <a:latin typeface="Arial" panose="020B0604020202020204" pitchFamily="34" charset="0"/>
              </a:rPr>
              <a:t> :</a:t>
            </a:r>
            <a:br>
              <a:rPr lang="fr-FR" dirty="0"/>
            </a:br>
            <a:r>
              <a:rPr lang="fr-FR" dirty="0">
                <a:latin typeface="Arial" panose="020B0604020202020204" pitchFamily="34" charset="0"/>
              </a:rPr>
              <a:t>Dr. Cheikh Dhib </a:t>
            </a:r>
          </a:p>
          <a:p>
            <a:r>
              <a:rPr lang="fr-FR" dirty="0">
                <a:latin typeface="Arial" panose="020B0604020202020204" pitchFamily="34" charset="0"/>
              </a:rPr>
              <a:t>Mr. </a:t>
            </a:r>
            <a:r>
              <a:rPr lang="fr-FR" dirty="0" err="1">
                <a:latin typeface="Arial" panose="020B0604020202020204" pitchFamily="34" charset="0"/>
              </a:rPr>
              <a:t>Mboirick</a:t>
            </a:r>
            <a:r>
              <a:rPr lang="fr-FR" dirty="0">
                <a:latin typeface="Arial" panose="020B0604020202020204" pitchFamily="34" charset="0"/>
              </a:rPr>
              <a:t> Mohamed</a:t>
            </a:r>
          </a:p>
        </p:txBody>
      </p:sp>
      <p:sp>
        <p:nvSpPr>
          <p:cNvPr id="11" name="Rectangle 10">
            <a:extLst>
              <a:ext uri="{FF2B5EF4-FFF2-40B4-BE49-F238E27FC236}">
                <a16:creationId xmlns:a16="http://schemas.microsoft.com/office/drawing/2014/main" id="{FEC0C669-7840-F032-74C6-A52A4E78F469}"/>
              </a:ext>
            </a:extLst>
          </p:cNvPr>
          <p:cNvSpPr/>
          <p:nvPr/>
        </p:nvSpPr>
        <p:spPr>
          <a:xfrm>
            <a:off x="0" y="-19378"/>
            <a:ext cx="9144000" cy="14233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17" name="Text Placeholder 1">
            <a:extLst>
              <a:ext uri="{FF2B5EF4-FFF2-40B4-BE49-F238E27FC236}">
                <a16:creationId xmlns:a16="http://schemas.microsoft.com/office/drawing/2014/main" id="{F902E2FE-7194-9F0C-F424-94AFBA8D8E14}"/>
              </a:ext>
            </a:extLst>
          </p:cNvPr>
          <p:cNvSpPr txBox="1">
            <a:spLocks/>
          </p:cNvSpPr>
          <p:nvPr/>
        </p:nvSpPr>
        <p:spPr>
          <a:xfrm>
            <a:off x="2867210" y="4634607"/>
            <a:ext cx="3147834" cy="472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2">
                    <a:lumMod val="10000"/>
                  </a:schemeClr>
                </a:solidFill>
              </a:rPr>
              <a:t>Année Universitaire : 2021 – 2022 </a:t>
            </a:r>
          </a:p>
        </p:txBody>
      </p:sp>
      <p:pic>
        <p:nvPicPr>
          <p:cNvPr id="2" name="Picture 2" descr="Logos Proposition">
            <a:extLst>
              <a:ext uri="{FF2B5EF4-FFF2-40B4-BE49-F238E27FC236}">
                <a16:creationId xmlns:a16="http://schemas.microsoft.com/office/drawing/2014/main" id="{3038AB97-ADD4-E9D1-7D5B-C82C4E3FC8E4}"/>
              </a:ext>
            </a:extLst>
          </p:cNvPr>
          <p:cNvPicPr/>
          <p:nvPr/>
        </p:nvPicPr>
        <p:blipFill>
          <a:blip r:embed="rId3"/>
          <a:stretch/>
        </p:blipFill>
        <p:spPr>
          <a:xfrm>
            <a:off x="569306" y="33892"/>
            <a:ext cx="1177465" cy="796341"/>
          </a:xfrm>
          <a:prstGeom prst="rect">
            <a:avLst/>
          </a:prstGeom>
          <a:ln w="9525">
            <a:noFill/>
          </a:ln>
        </p:spPr>
      </p:pic>
      <p:pic>
        <p:nvPicPr>
          <p:cNvPr id="3" name="Picture 17">
            <a:extLst>
              <a:ext uri="{FF2B5EF4-FFF2-40B4-BE49-F238E27FC236}">
                <a16:creationId xmlns:a16="http://schemas.microsoft.com/office/drawing/2014/main" id="{AF27A0CF-1B3A-1904-61C1-E35ACEA564FA}"/>
              </a:ext>
            </a:extLst>
          </p:cNvPr>
          <p:cNvPicPr/>
          <p:nvPr/>
        </p:nvPicPr>
        <p:blipFill>
          <a:blip r:embed="rId4"/>
          <a:stretch/>
        </p:blipFill>
        <p:spPr>
          <a:xfrm>
            <a:off x="3214840" y="33892"/>
            <a:ext cx="2109600" cy="744279"/>
          </a:xfrm>
          <a:prstGeom prst="rect">
            <a:avLst/>
          </a:prstGeom>
          <a:ln w="0">
            <a:noFill/>
          </a:ln>
        </p:spPr>
      </p:pic>
      <p:pic>
        <p:nvPicPr>
          <p:cNvPr id="5" name="Image 3">
            <a:extLst>
              <a:ext uri="{FF2B5EF4-FFF2-40B4-BE49-F238E27FC236}">
                <a16:creationId xmlns:a16="http://schemas.microsoft.com/office/drawing/2014/main" id="{845C4C29-0375-242B-58A9-D238484DF8B2}"/>
              </a:ext>
            </a:extLst>
          </p:cNvPr>
          <p:cNvPicPr/>
          <p:nvPr/>
        </p:nvPicPr>
        <p:blipFill>
          <a:blip r:embed="rId5"/>
          <a:stretch/>
        </p:blipFill>
        <p:spPr>
          <a:xfrm>
            <a:off x="7121972" y="33892"/>
            <a:ext cx="1689120" cy="744279"/>
          </a:xfrm>
          <a:prstGeom prst="rect">
            <a:avLst/>
          </a:prstGeom>
          <a:ln w="0">
            <a:noFill/>
          </a:ln>
        </p:spPr>
      </p:pic>
      <p:sp>
        <p:nvSpPr>
          <p:cNvPr id="6" name="Rectangle 4">
            <a:extLst>
              <a:ext uri="{FF2B5EF4-FFF2-40B4-BE49-F238E27FC236}">
                <a16:creationId xmlns:a16="http://schemas.microsoft.com/office/drawing/2014/main" id="{F6349946-13DA-2500-4F8F-D4D32D5DF819}"/>
              </a:ext>
            </a:extLst>
          </p:cNvPr>
          <p:cNvSpPr/>
          <p:nvPr/>
        </p:nvSpPr>
        <p:spPr>
          <a:xfrm>
            <a:off x="-327412" y="823147"/>
            <a:ext cx="3139507" cy="923330"/>
          </a:xfrm>
          <a:prstGeom prst="rect">
            <a:avLst/>
          </a:prstGeom>
          <a:noFill/>
          <a:ln w="9525">
            <a:noFill/>
          </a:ln>
        </p:spPr>
        <p:style>
          <a:lnRef idx="0">
            <a:scrgbClr r="0" g="0" b="0"/>
          </a:lnRef>
          <a:fillRef idx="0">
            <a:scrgbClr r="0" g="0" b="0"/>
          </a:fillRef>
          <a:effectRef idx="0">
            <a:scrgbClr r="0" g="0" b="0"/>
          </a:effectRef>
          <a:fontRef idx="minor"/>
        </p:style>
        <p:txBody>
          <a:bodyPr wrap="square" numCol="1" spcCol="0" anchor="ctr">
            <a:spAutoFit/>
          </a:bodyPr>
          <a:lstStyle/>
          <a:p>
            <a:pPr algn="ctr">
              <a:lnSpc>
                <a:spcPct val="100000"/>
              </a:lnSpc>
              <a:buNone/>
              <a:tabLst>
                <a:tab pos="0" algn="l"/>
              </a:tabLst>
            </a:pPr>
            <a:r>
              <a:rPr lang="fr-FR" sz="1200" dirty="0">
                <a:solidFill>
                  <a:schemeClr val="dk1"/>
                </a:solidFill>
                <a:latin typeface="Arial" panose="020B0604020202020204" pitchFamily="34" charset="0"/>
              </a:rPr>
              <a:t>Institut Supérieur de Comptabilité et</a:t>
            </a:r>
          </a:p>
          <a:p>
            <a:pPr algn="ctr">
              <a:lnSpc>
                <a:spcPct val="100000"/>
              </a:lnSpc>
              <a:buNone/>
              <a:tabLst>
                <a:tab pos="0" algn="l"/>
              </a:tabLst>
            </a:pPr>
            <a:r>
              <a:rPr lang="fr-FR" sz="1200" dirty="0">
                <a:solidFill>
                  <a:schemeClr val="dk1"/>
                </a:solidFill>
                <a:latin typeface="Arial" panose="020B0604020202020204" pitchFamily="34" charset="0"/>
              </a:rPr>
              <a:t> d’Administration des Entreprises Nouakchott</a:t>
            </a:r>
            <a:endParaRPr lang="en-US" sz="1200" dirty="0">
              <a:solidFill>
                <a:schemeClr val="dk1"/>
              </a:solidFill>
              <a:latin typeface="Arial" panose="020B0604020202020204" pitchFamily="34" charset="0"/>
            </a:endParaRPr>
          </a:p>
          <a:p>
            <a:pPr algn="ctr">
              <a:lnSpc>
                <a:spcPct val="100000"/>
              </a:lnSpc>
              <a:buNone/>
              <a:tabLst>
                <a:tab pos="0" algn="l"/>
              </a:tabLst>
            </a:pPr>
            <a:endParaRPr lang="en-US" sz="1800" b="0" strike="noStrike" spc="-1" dirty="0">
              <a:latin typeface="Arial"/>
            </a:endParaRPr>
          </a:p>
        </p:txBody>
      </p:sp>
      <p:sp>
        <p:nvSpPr>
          <p:cNvPr id="16" name="Rectangle 4">
            <a:extLst>
              <a:ext uri="{FF2B5EF4-FFF2-40B4-BE49-F238E27FC236}">
                <a16:creationId xmlns:a16="http://schemas.microsoft.com/office/drawing/2014/main" id="{C00337C6-DB41-25D3-8D16-46B6C0E7E109}"/>
              </a:ext>
            </a:extLst>
          </p:cNvPr>
          <p:cNvSpPr/>
          <p:nvPr/>
        </p:nvSpPr>
        <p:spPr>
          <a:xfrm>
            <a:off x="6423128" y="846659"/>
            <a:ext cx="2989440" cy="276999"/>
          </a:xfrm>
          <a:prstGeom prst="rect">
            <a:avLst/>
          </a:prstGeom>
          <a:noFill/>
          <a:ln w="9525">
            <a:noFill/>
          </a:ln>
        </p:spPr>
        <p:style>
          <a:lnRef idx="0">
            <a:scrgbClr r="0" g="0" b="0"/>
          </a:lnRef>
          <a:fillRef idx="0">
            <a:scrgbClr r="0" g="0" b="0"/>
          </a:fillRef>
          <a:effectRef idx="0">
            <a:scrgbClr r="0" g="0" b="0"/>
          </a:effectRef>
          <a:fontRef idx="minor"/>
        </p:style>
        <p:txBody>
          <a:bodyPr numCol="1" spcCol="0" anchor="ctr">
            <a:spAutoFit/>
          </a:bodyPr>
          <a:lstStyle/>
          <a:p>
            <a:pPr algn="ctr">
              <a:lnSpc>
                <a:spcPct val="100000"/>
              </a:lnSpc>
              <a:buNone/>
              <a:tabLst>
                <a:tab pos="0" algn="l"/>
              </a:tabLst>
            </a:pPr>
            <a:r>
              <a:rPr lang="fr-FR" sz="1200" dirty="0">
                <a:solidFill>
                  <a:schemeClr val="dk1"/>
                </a:solidFill>
                <a:latin typeface="Arial" panose="020B0604020202020204" pitchFamily="34" charset="0"/>
              </a:rPr>
              <a:t>Université de Nouakchott Al-Aasriya</a:t>
            </a:r>
            <a:endParaRPr lang="en-US" sz="1200" dirty="0">
              <a:solidFill>
                <a:schemeClr val="dk1"/>
              </a:solidFill>
              <a:latin typeface="Arial" panose="020B0604020202020204" pitchFamily="34" charset="0"/>
            </a:endParaRPr>
          </a:p>
        </p:txBody>
      </p:sp>
    </p:spTree>
    <p:extLst>
      <p:ext uri="{BB962C8B-B14F-4D97-AF65-F5344CB8AC3E}">
        <p14:creationId xmlns:p14="http://schemas.microsoft.com/office/powerpoint/2010/main" val="333725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rPr>
              <a:t>1. Contexte général du projet</a:t>
            </a:r>
            <a:br>
              <a:rPr lang="fr-FR" dirty="0"/>
            </a:br>
            <a:r>
              <a:rPr lang="fr-FR" dirty="0"/>
              <a:t>                                                                              </a:t>
            </a:r>
            <a:r>
              <a:rPr lang="fr-FR" sz="1800" dirty="0" err="1">
                <a:solidFill>
                  <a:srgbClr val="0070C0"/>
                </a:solidFill>
                <a:latin typeface="+mj-lt"/>
              </a:rPr>
              <a:t>Problé</a:t>
            </a:r>
            <a:r>
              <a:rPr lang="en-US" sz="1800" dirty="0" err="1">
                <a:solidFill>
                  <a:srgbClr val="0070C0"/>
                </a:solidFill>
                <a:latin typeface="+mj-lt"/>
              </a:rPr>
              <a:t>matique</a:t>
            </a:r>
            <a:endParaRPr lang="fr-FR" sz="1800" dirty="0">
              <a:solidFill>
                <a:srgbClr val="0070C0"/>
              </a:solidFill>
              <a:latin typeface="+mj-lt"/>
            </a:endParaRP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Résoudre le problème de fraude financière.</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Réaliser plus des ventes.</a:t>
            </a:r>
            <a:endParaRPr lang="fr-FR" sz="1800" dirty="0">
              <a:solidFill>
                <a:schemeClr val="tx1"/>
              </a:solidFill>
              <a:latin typeface="+mn-lt"/>
              <a:ea typeface="Source Sans Pro" panose="020B0503030403020204" pitchFamily="34" charset="0"/>
              <a:sym typeface="Source Sans Pro"/>
            </a:endParaRPr>
          </a:p>
        </p:txBody>
      </p:sp>
    </p:spTree>
    <p:extLst>
      <p:ext uri="{BB962C8B-B14F-4D97-AF65-F5344CB8AC3E}">
        <p14:creationId xmlns:p14="http://schemas.microsoft.com/office/powerpoint/2010/main" val="28568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1. Contexte </a:t>
            </a:r>
            <a:r>
              <a:rPr lang="fr-FR" sz="1800" dirty="0">
                <a:solidFill>
                  <a:srgbClr val="0070C0"/>
                </a:solidFill>
                <a:latin typeface="+mj-lt"/>
              </a:rPr>
              <a:t>général du projet</a:t>
            </a:r>
            <a:br>
              <a:rPr lang="fr-FR" dirty="0"/>
            </a:br>
            <a:r>
              <a:rPr lang="fr-FR" dirty="0"/>
              <a:t> 					                </a:t>
            </a:r>
            <a:r>
              <a:rPr lang="fr-FR" sz="1800" dirty="0">
                <a:solidFill>
                  <a:srgbClr val="0070C0"/>
                </a:solidFill>
                <a:latin typeface="+mj-lt"/>
                <a:ea typeface="Roboto Slab" panose="020B0604020202020204" charset="0"/>
              </a:rPr>
              <a:t>Objectifs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Espace réservé du texte 3">
            <a:extLst>
              <a:ext uri="{FF2B5EF4-FFF2-40B4-BE49-F238E27FC236}">
                <a16:creationId xmlns:a16="http://schemas.microsoft.com/office/drawing/2014/main" id="{54B7C0BD-6882-5276-1135-179054D7DD43}"/>
              </a:ext>
            </a:extLst>
          </p:cNvPr>
          <p:cNvSpPr txBox="1">
            <a:spLocks/>
          </p:cNvSpPr>
          <p:nvPr/>
        </p:nvSpPr>
        <p:spPr>
          <a:xfrm>
            <a:off x="672319" y="1124129"/>
            <a:ext cx="8162843" cy="39249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just">
              <a:spcBef>
                <a:spcPts val="600"/>
              </a:spcBef>
              <a:spcAft>
                <a:spcPts val="1200"/>
              </a:spcAft>
              <a:buClr>
                <a:schemeClr val="accent2"/>
              </a:buClr>
              <a:buSzPts val="2000"/>
            </a:pPr>
            <a:r>
              <a:rPr lang="fr-FR" sz="1800" dirty="0">
                <a:solidFill>
                  <a:schemeClr val="tx1"/>
                </a:solidFill>
                <a:latin typeface="+mn-lt"/>
                <a:ea typeface="Source Sans Pro" panose="020B0503030403020204" pitchFamily="34" charset="0"/>
                <a:cs typeface="Source Sans Pro"/>
                <a:sym typeface="Source Sans Pro"/>
              </a:rPr>
              <a:t>Développer deux applications mobiles :</a:t>
            </a:r>
          </a:p>
          <a:p>
            <a:pPr marL="101600" algn="just">
              <a:spcBef>
                <a:spcPts val="600"/>
              </a:spcBef>
              <a:spcAft>
                <a:spcPts val="1200"/>
              </a:spcAft>
              <a:buClr>
                <a:schemeClr val="accent2"/>
              </a:buClr>
              <a:buSzPts val="2000"/>
            </a:pPr>
            <a:r>
              <a:rPr lang="fr-FR" sz="1800" dirty="0">
                <a:solidFill>
                  <a:srgbClr val="0070C0"/>
                </a:solidFill>
                <a:latin typeface="+mj-lt"/>
                <a:ea typeface="Roboto Slab"/>
                <a:cs typeface="Roboto Slab"/>
                <a:sym typeface="Source Sans Pro"/>
              </a:rPr>
              <a:t>CADORIM </a:t>
            </a:r>
          </a:p>
          <a:p>
            <a:pPr marL="101600" algn="just">
              <a:spcBef>
                <a:spcPts val="600"/>
              </a:spcBef>
              <a:spcAft>
                <a:spcPts val="1200"/>
              </a:spcAft>
              <a:buClr>
                <a:schemeClr val="accent2"/>
              </a:buClr>
              <a:buSzPts val="2000"/>
            </a:pPr>
            <a:r>
              <a:rPr lang="fr-FR" sz="1800" dirty="0">
                <a:sym typeface="Source Sans Pro"/>
              </a:rPr>
              <a:t>Doit permettre de :</a:t>
            </a:r>
          </a:p>
          <a:p>
            <a:pPr marL="457200" indent="-355600" algn="just">
              <a:spcBef>
                <a:spcPts val="600"/>
              </a:spcBef>
              <a:spcAft>
                <a:spcPts val="1200"/>
              </a:spcAft>
              <a:buClr>
                <a:schemeClr val="accent2"/>
              </a:buClr>
              <a:buSzPts val="2000"/>
              <a:buFont typeface="Source Sans Pro"/>
              <a:buChar char="◎"/>
            </a:pPr>
            <a:r>
              <a:rPr lang="fr-FR" sz="1800" dirty="0"/>
              <a:t>Faciliter le parcours d’inscription.</a:t>
            </a:r>
            <a:endParaRPr lang="fr-FR" sz="1800" dirty="0">
              <a:solidFill>
                <a:schemeClr val="tx1"/>
              </a:solidFill>
              <a:latin typeface="+mn-lt"/>
              <a:ea typeface="Source Sans Pro" panose="020B0503030403020204" pitchFamily="34" charset="0"/>
              <a:cs typeface="Source Sans Pro"/>
              <a:sym typeface="Source Sans Pro"/>
            </a:endParaRPr>
          </a:p>
          <a:p>
            <a:pPr marL="457200" indent="-355600" algn="just">
              <a:spcBef>
                <a:spcPts val="600"/>
              </a:spcBef>
              <a:spcAft>
                <a:spcPts val="1200"/>
              </a:spcAft>
              <a:buClr>
                <a:schemeClr val="accent2"/>
              </a:buClr>
              <a:buSzPts val="2000"/>
              <a:buFont typeface="Source Sans Pro"/>
              <a:buChar char="◎"/>
            </a:pPr>
            <a:r>
              <a:rPr lang="fr-FR" sz="1800" dirty="0"/>
              <a:t>Faciliter le transfert d’argent.</a:t>
            </a:r>
          </a:p>
          <a:p>
            <a:pPr marL="457200" indent="-355600" algn="just">
              <a:spcBef>
                <a:spcPts val="600"/>
              </a:spcBef>
              <a:spcAft>
                <a:spcPts val="1200"/>
              </a:spcAft>
              <a:buClr>
                <a:schemeClr val="accent2"/>
              </a:buClr>
              <a:buSzPts val="2000"/>
              <a:buFont typeface="Source Sans Pro"/>
              <a:buChar char="◎"/>
            </a:pPr>
            <a:r>
              <a:rPr lang="fr-FR" sz="1800" dirty="0"/>
              <a:t>Consulter l’historique des transactions</a:t>
            </a:r>
          </a:p>
          <a:p>
            <a:pPr marL="457200" indent="-355600" algn="just">
              <a:spcBef>
                <a:spcPts val="600"/>
              </a:spcBef>
              <a:spcAft>
                <a:spcPts val="1200"/>
              </a:spcAft>
              <a:buClr>
                <a:schemeClr val="accent2"/>
              </a:buClr>
              <a:buSzPts val="2000"/>
              <a:buFont typeface="Source Sans Pro"/>
              <a:buChar char="◎"/>
            </a:pPr>
            <a:r>
              <a:rPr lang="fr-FR" sz="1800" dirty="0"/>
              <a:t>Consulter les taux des changes et convertir de la devise.</a:t>
            </a:r>
          </a:p>
          <a:p>
            <a:pPr marL="457200" indent="-355600" algn="just">
              <a:spcBef>
                <a:spcPts val="600"/>
              </a:spcBef>
              <a:spcAft>
                <a:spcPts val="1200"/>
              </a:spcAft>
              <a:buClr>
                <a:schemeClr val="accent2"/>
              </a:buClr>
              <a:buSzPts val="2000"/>
              <a:buFont typeface="Source Sans Pro"/>
              <a:buChar char="◎"/>
            </a:pPr>
            <a:endParaRPr lang="fr-FR" sz="1800" dirty="0">
              <a:solidFill>
                <a:schemeClr val="tx1"/>
              </a:solidFill>
              <a:latin typeface="+mn-lt"/>
              <a:ea typeface="Source Sans Pro" panose="020B0503030403020204" pitchFamily="34" charset="0"/>
            </a:endParaRPr>
          </a:p>
        </p:txBody>
      </p:sp>
    </p:spTree>
    <p:extLst>
      <p:ext uri="{BB962C8B-B14F-4D97-AF65-F5344CB8AC3E}">
        <p14:creationId xmlns:p14="http://schemas.microsoft.com/office/powerpoint/2010/main" val="15034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1. Contexte </a:t>
            </a:r>
            <a:r>
              <a:rPr lang="fr-FR" sz="1800" dirty="0">
                <a:solidFill>
                  <a:srgbClr val="0070C0"/>
                </a:solidFill>
                <a:latin typeface="+mj-lt"/>
              </a:rPr>
              <a:t>général du projet</a:t>
            </a:r>
            <a:br>
              <a:rPr lang="fr-FR" dirty="0"/>
            </a:br>
            <a:r>
              <a:rPr lang="fr-FR" dirty="0"/>
              <a:t> 					                </a:t>
            </a:r>
            <a:r>
              <a:rPr lang="fr-FR" sz="1800" dirty="0">
                <a:solidFill>
                  <a:srgbClr val="0070C0"/>
                </a:solidFill>
                <a:latin typeface="+mj-lt"/>
              </a:rPr>
              <a:t>Objectifs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Espace réservé du texte 3">
            <a:extLst>
              <a:ext uri="{FF2B5EF4-FFF2-40B4-BE49-F238E27FC236}">
                <a16:creationId xmlns:a16="http://schemas.microsoft.com/office/drawing/2014/main" id="{54B7C0BD-6882-5276-1135-179054D7DD43}"/>
              </a:ext>
            </a:extLst>
          </p:cNvPr>
          <p:cNvSpPr txBox="1">
            <a:spLocks/>
          </p:cNvSpPr>
          <p:nvPr/>
        </p:nvSpPr>
        <p:spPr>
          <a:xfrm>
            <a:off x="672319" y="1124129"/>
            <a:ext cx="8162843" cy="392494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gn="just">
              <a:spcBef>
                <a:spcPts val="600"/>
              </a:spcBef>
              <a:spcAft>
                <a:spcPts val="1200"/>
              </a:spcAft>
              <a:buClr>
                <a:schemeClr val="accent2"/>
              </a:buClr>
              <a:buSzPts val="2000"/>
              <a:buFont typeface="Source Sans Pro"/>
              <a:buChar char="◎"/>
            </a:pPr>
            <a:r>
              <a:rPr lang="fr-FR" sz="1800" dirty="0"/>
              <a:t>Participe à une fenêtre de discussion.</a:t>
            </a:r>
          </a:p>
          <a:p>
            <a:pPr marL="457200" indent="-355600" algn="just">
              <a:spcBef>
                <a:spcPts val="600"/>
              </a:spcBef>
              <a:spcAft>
                <a:spcPts val="1200"/>
              </a:spcAft>
              <a:buClr>
                <a:schemeClr val="accent2"/>
              </a:buClr>
              <a:buSzPts val="2000"/>
              <a:buFont typeface="Source Sans Pro"/>
              <a:buChar char="◎"/>
            </a:pPr>
            <a:r>
              <a:rPr lang="fr-FR" sz="1800" dirty="0"/>
              <a:t>Suivi les traçages des </a:t>
            </a:r>
            <a:r>
              <a:rPr lang="fr-FR" sz="1800" dirty="0" err="1"/>
              <a:t>activites</a:t>
            </a:r>
            <a:r>
              <a:rPr lang="fr-FR" sz="1800" dirty="0"/>
              <a:t> des utilisateurs.</a:t>
            </a:r>
          </a:p>
          <a:p>
            <a:pPr marL="101600" algn="just">
              <a:spcBef>
                <a:spcPts val="600"/>
              </a:spcBef>
              <a:spcAft>
                <a:spcPts val="1200"/>
              </a:spcAft>
              <a:buClr>
                <a:schemeClr val="accent2"/>
              </a:buClr>
              <a:buSzPts val="2000"/>
            </a:pPr>
            <a:r>
              <a:rPr lang="fr-FR" sz="1800" dirty="0">
                <a:solidFill>
                  <a:srgbClr val="0070C0"/>
                </a:solidFill>
                <a:latin typeface="+mj-lt"/>
                <a:ea typeface="Roboto Slab"/>
                <a:cs typeface="Roboto Slab"/>
                <a:sym typeface="Source Sans Pro"/>
              </a:rPr>
              <a:t>Service client: </a:t>
            </a:r>
          </a:p>
          <a:p>
            <a:pPr marL="101600" algn="just">
              <a:spcBef>
                <a:spcPts val="600"/>
              </a:spcBef>
              <a:spcAft>
                <a:spcPts val="1200"/>
              </a:spcAft>
              <a:buClr>
                <a:schemeClr val="accent2"/>
              </a:buClr>
              <a:buSzPts val="2000"/>
            </a:pPr>
            <a:r>
              <a:rPr lang="fr-FR" sz="1800" dirty="0">
                <a:sym typeface="Source Sans Pro"/>
              </a:rPr>
              <a:t>Doit permettre à l’utilisateur de :</a:t>
            </a:r>
            <a:endParaRPr lang="fr-FR" sz="1800" dirty="0"/>
          </a:p>
          <a:p>
            <a:pPr marL="457200" indent="-355600" algn="just">
              <a:spcBef>
                <a:spcPts val="600"/>
              </a:spcBef>
              <a:spcAft>
                <a:spcPts val="1200"/>
              </a:spcAft>
              <a:buClr>
                <a:schemeClr val="accent2"/>
              </a:buClr>
              <a:buSzPts val="2000"/>
              <a:buFont typeface="Source Sans Pro"/>
              <a:buChar char="◎"/>
            </a:pPr>
            <a:r>
              <a:rPr lang="fr-FR" sz="1800" dirty="0"/>
              <a:t>Participe à une fenêtre de discussion.</a:t>
            </a:r>
          </a:p>
          <a:p>
            <a:pPr marL="457200" indent="-355600" algn="just">
              <a:spcBef>
                <a:spcPts val="600"/>
              </a:spcBef>
              <a:spcAft>
                <a:spcPts val="1200"/>
              </a:spcAft>
              <a:buClr>
                <a:schemeClr val="accent2"/>
              </a:buClr>
              <a:buSzPts val="2000"/>
              <a:buFont typeface="Source Sans Pro"/>
              <a:buChar char="◎"/>
            </a:pPr>
            <a:r>
              <a:rPr lang="fr-FR" sz="1800" dirty="0"/>
              <a:t>Gestionner les comptes de service client.</a:t>
            </a:r>
          </a:p>
          <a:p>
            <a:pPr marL="101600" algn="just">
              <a:spcBef>
                <a:spcPts val="600"/>
              </a:spcBef>
              <a:spcAft>
                <a:spcPts val="1200"/>
              </a:spcAft>
              <a:buClr>
                <a:schemeClr val="accent2"/>
              </a:buClr>
              <a:buSzPts val="2000"/>
            </a:pPr>
            <a:endParaRPr lang="fr-FR" sz="1800" dirty="0">
              <a:sym typeface="Source Sans Pro"/>
            </a:endParaRPr>
          </a:p>
          <a:p>
            <a:pPr marL="101600" algn="just">
              <a:spcBef>
                <a:spcPts val="600"/>
              </a:spcBef>
              <a:spcAft>
                <a:spcPts val="1200"/>
              </a:spcAft>
              <a:buClr>
                <a:schemeClr val="accent2"/>
              </a:buClr>
              <a:buSzPts val="2000"/>
            </a:pPr>
            <a:endParaRPr lang="fr-FR" sz="1800" dirty="0">
              <a:sym typeface="Source Sans Pro"/>
            </a:endParaRPr>
          </a:p>
          <a:p>
            <a:pPr marL="101600" algn="just">
              <a:spcBef>
                <a:spcPts val="600"/>
              </a:spcBef>
              <a:spcAft>
                <a:spcPts val="1200"/>
              </a:spcAft>
              <a:buClr>
                <a:schemeClr val="accent2"/>
              </a:buClr>
              <a:buSzPts val="2000"/>
            </a:pPr>
            <a:endParaRPr lang="fr-FR" sz="1800" dirty="0"/>
          </a:p>
          <a:p>
            <a:pPr marL="457200" indent="-355600" algn="just">
              <a:spcBef>
                <a:spcPts val="600"/>
              </a:spcBef>
              <a:spcAft>
                <a:spcPts val="1200"/>
              </a:spcAft>
              <a:buClr>
                <a:schemeClr val="accent2"/>
              </a:buClr>
              <a:buSzPts val="2000"/>
              <a:buFont typeface="Source Sans Pro"/>
              <a:buChar char="◎"/>
            </a:pPr>
            <a:endParaRPr lang="fr-FR" sz="1800" dirty="0">
              <a:solidFill>
                <a:schemeClr val="tx1"/>
              </a:solidFill>
              <a:latin typeface="+mn-lt"/>
              <a:ea typeface="Source Sans Pro" panose="020B0503030403020204" pitchFamily="34" charset="0"/>
            </a:endParaRPr>
          </a:p>
        </p:txBody>
      </p:sp>
    </p:spTree>
    <p:extLst>
      <p:ext uri="{BB962C8B-B14F-4D97-AF65-F5344CB8AC3E}">
        <p14:creationId xmlns:p14="http://schemas.microsoft.com/office/powerpoint/2010/main" val="178625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7F358-A44F-F486-D1D3-53DE095E881E}"/>
              </a:ext>
            </a:extLst>
          </p:cNvPr>
          <p:cNvSpPr>
            <a:spLocks noGrp="1"/>
          </p:cNvSpPr>
          <p:nvPr>
            <p:ph type="title"/>
          </p:nvPr>
        </p:nvSpPr>
        <p:spPr>
          <a:xfrm>
            <a:off x="964542" y="2311284"/>
            <a:ext cx="7571700" cy="702600"/>
          </a:xfrm>
        </p:spPr>
        <p:txBody>
          <a:bodyPr/>
          <a:lstStyle/>
          <a:p>
            <a:r>
              <a:rPr lang="en-US" sz="4400" b="1" dirty="0" err="1">
                <a:solidFill>
                  <a:srgbClr val="0070C0"/>
                </a:solidFill>
                <a:latin typeface="+mj-lt"/>
                <a:ea typeface="Roboto Slab" panose="020B0604020202020204" charset="0"/>
              </a:rPr>
              <a:t>Environnement</a:t>
            </a:r>
            <a:r>
              <a:rPr lang="en-US" sz="4400" b="1" dirty="0">
                <a:solidFill>
                  <a:srgbClr val="0070C0"/>
                </a:solidFill>
                <a:latin typeface="+mj-lt"/>
                <a:ea typeface="Roboto Slab" panose="020B0604020202020204" charset="0"/>
              </a:rPr>
              <a:t> de travail</a:t>
            </a:r>
            <a:endParaRPr lang="fr-FR" sz="4400" b="1" dirty="0">
              <a:solidFill>
                <a:srgbClr val="0070C0"/>
              </a:solidFill>
              <a:latin typeface="+mj-lt"/>
              <a:ea typeface="Roboto Slab" panose="020B0604020202020204" charset="0"/>
            </a:endParaRPr>
          </a:p>
        </p:txBody>
      </p:sp>
      <p:sp>
        <p:nvSpPr>
          <p:cNvPr id="3" name="Slide Number Placeholder 2">
            <a:extLst>
              <a:ext uri="{FF2B5EF4-FFF2-40B4-BE49-F238E27FC236}">
                <a16:creationId xmlns:a16="http://schemas.microsoft.com/office/drawing/2014/main" id="{DD5E310E-B166-1CCE-A9D8-9FBAE9629D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2631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2. </a:t>
            </a:r>
            <a:r>
              <a:rPr lang="en-US" sz="1800" dirty="0" err="1">
                <a:solidFill>
                  <a:srgbClr val="0070C0"/>
                </a:solidFill>
                <a:latin typeface="+mj-lt"/>
                <a:ea typeface="Roboto Slab" panose="020B0604020202020204" charset="0"/>
              </a:rPr>
              <a:t>Environnement</a:t>
            </a:r>
            <a:r>
              <a:rPr lang="en-US" sz="1800" dirty="0">
                <a:solidFill>
                  <a:srgbClr val="0070C0"/>
                </a:solidFill>
                <a:latin typeface="+mj-lt"/>
                <a:ea typeface="Roboto Slab" panose="020B0604020202020204" charset="0"/>
              </a:rPr>
              <a:t> de travail</a:t>
            </a:r>
            <a:br>
              <a:rPr lang="fr-FR" dirty="0"/>
            </a:br>
            <a:r>
              <a:rPr lang="fr-FR" dirty="0"/>
              <a:t> 					         </a:t>
            </a:r>
            <a:r>
              <a:rPr lang="fr-FR" dirty="0" err="1">
                <a:solidFill>
                  <a:srgbClr val="FF0000"/>
                </a:solidFill>
                <a:latin typeface="+mj-lt"/>
                <a:ea typeface="Roboto Slab" panose="020B0604020202020204" charset="0"/>
              </a:rPr>
              <a:t>Front-End</a:t>
            </a:r>
            <a:endParaRPr lang="fr-FR" dirty="0">
              <a:solidFill>
                <a:srgbClr val="FF0000"/>
              </a:solidFill>
              <a:latin typeface="+mj-lt"/>
              <a:ea typeface="Roboto Slab" panose="020B0604020202020204" charset="0"/>
            </a:endParaRP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Image 27">
            <a:extLst>
              <a:ext uri="{FF2B5EF4-FFF2-40B4-BE49-F238E27FC236}">
                <a16:creationId xmlns:a16="http://schemas.microsoft.com/office/drawing/2014/main" id="{2DB516C8-9D7D-0727-A394-E106F720B8D0}"/>
              </a:ext>
            </a:extLst>
          </p:cNvPr>
          <p:cNvPicPr/>
          <p:nvPr/>
        </p:nvPicPr>
        <p:blipFill>
          <a:blip r:embed="rId3"/>
          <a:stretch/>
        </p:blipFill>
        <p:spPr>
          <a:xfrm>
            <a:off x="5830646" y="3416249"/>
            <a:ext cx="2573738" cy="940599"/>
          </a:xfrm>
          <a:prstGeom prst="rect">
            <a:avLst/>
          </a:prstGeom>
          <a:ln w="0">
            <a:noFill/>
          </a:ln>
        </p:spPr>
      </p:pic>
      <p:pic>
        <p:nvPicPr>
          <p:cNvPr id="10" name="Picture 5">
            <a:extLst>
              <a:ext uri="{FF2B5EF4-FFF2-40B4-BE49-F238E27FC236}">
                <a16:creationId xmlns:a16="http://schemas.microsoft.com/office/drawing/2014/main" id="{94F2B837-FFC5-879C-153B-56A69D823488}"/>
              </a:ext>
            </a:extLst>
          </p:cNvPr>
          <p:cNvPicPr/>
          <p:nvPr/>
        </p:nvPicPr>
        <p:blipFill>
          <a:blip r:embed="rId4"/>
          <a:stretch/>
        </p:blipFill>
        <p:spPr>
          <a:xfrm>
            <a:off x="414010" y="3416250"/>
            <a:ext cx="1960672" cy="940598"/>
          </a:xfrm>
          <a:prstGeom prst="rect">
            <a:avLst/>
          </a:prstGeom>
          <a:ln w="0">
            <a:noFill/>
          </a:ln>
        </p:spPr>
      </p:pic>
      <p:pic>
        <p:nvPicPr>
          <p:cNvPr id="11" name="Picture 2">
            <a:extLst>
              <a:ext uri="{FF2B5EF4-FFF2-40B4-BE49-F238E27FC236}">
                <a16:creationId xmlns:a16="http://schemas.microsoft.com/office/drawing/2014/main" id="{62F4518E-5B32-8F8F-C5F1-EE07B4F99DE8}"/>
              </a:ext>
            </a:extLst>
          </p:cNvPr>
          <p:cNvPicPr/>
          <p:nvPr/>
        </p:nvPicPr>
        <p:blipFill>
          <a:blip r:embed="rId5"/>
          <a:stretch/>
        </p:blipFill>
        <p:spPr>
          <a:xfrm>
            <a:off x="3012141" y="1628259"/>
            <a:ext cx="1940590" cy="1482928"/>
          </a:xfrm>
          <a:prstGeom prst="rect">
            <a:avLst/>
          </a:prstGeom>
          <a:ln w="0">
            <a:noFill/>
          </a:ln>
        </p:spPr>
      </p:pic>
      <p:sp>
        <p:nvSpPr>
          <p:cNvPr id="13" name="TextBox 12">
            <a:extLst>
              <a:ext uri="{FF2B5EF4-FFF2-40B4-BE49-F238E27FC236}">
                <a16:creationId xmlns:a16="http://schemas.microsoft.com/office/drawing/2014/main" id="{690570F6-9CE1-5473-D2D2-5960E0E966AB}"/>
              </a:ext>
            </a:extLst>
          </p:cNvPr>
          <p:cNvSpPr txBox="1"/>
          <p:nvPr/>
        </p:nvSpPr>
        <p:spPr>
          <a:xfrm>
            <a:off x="1696436" y="3207709"/>
            <a:ext cx="4572000" cy="461665"/>
          </a:xfrm>
          <a:prstGeom prst="rect">
            <a:avLst/>
          </a:prstGeom>
          <a:noFill/>
        </p:spPr>
        <p:txBody>
          <a:bodyPr wrap="square">
            <a:spAutoFit/>
          </a:bodyPr>
          <a:lstStyle/>
          <a:p>
            <a:pPr algn="ctr">
              <a:lnSpc>
                <a:spcPct val="100000"/>
              </a:lnSpc>
              <a:buNone/>
            </a:pPr>
            <a:r>
              <a:rPr lang="en-US" sz="2400" b="0" strike="noStrike" spc="-1" dirty="0">
                <a:solidFill>
                  <a:srgbClr val="00B050"/>
                </a:solidFill>
                <a:latin typeface="Tw Cen MT"/>
              </a:rPr>
              <a:t>Android</a:t>
            </a:r>
            <a:r>
              <a:rPr lang="en-US" sz="1400" b="0" strike="noStrike" spc="-1" dirty="0">
                <a:solidFill>
                  <a:srgbClr val="00B050"/>
                </a:solidFill>
                <a:latin typeface="Tw Cen MT"/>
              </a:rPr>
              <a:t> </a:t>
            </a:r>
            <a:r>
              <a:rPr lang="en-US" sz="2400" spc="-1" dirty="0">
                <a:solidFill>
                  <a:srgbClr val="00B050"/>
                </a:solidFill>
                <a:latin typeface="Tw Cen MT"/>
              </a:rPr>
              <a:t>Studio</a:t>
            </a:r>
          </a:p>
        </p:txBody>
      </p:sp>
      <p:pic>
        <p:nvPicPr>
          <p:cNvPr id="14" name="Image 4">
            <a:extLst>
              <a:ext uri="{FF2B5EF4-FFF2-40B4-BE49-F238E27FC236}">
                <a16:creationId xmlns:a16="http://schemas.microsoft.com/office/drawing/2014/main" id="{20A8FAEB-4992-92A7-73F4-BE3F0E2CF88F}"/>
              </a:ext>
            </a:extLst>
          </p:cNvPr>
          <p:cNvPicPr/>
          <p:nvPr/>
        </p:nvPicPr>
        <p:blipFill>
          <a:blip r:embed="rId6"/>
          <a:stretch/>
        </p:blipFill>
        <p:spPr>
          <a:xfrm>
            <a:off x="510818" y="1126086"/>
            <a:ext cx="1361012" cy="940598"/>
          </a:xfrm>
          <a:prstGeom prst="rect">
            <a:avLst/>
          </a:prstGeom>
          <a:ln w="0">
            <a:noFill/>
          </a:ln>
        </p:spPr>
      </p:pic>
      <p:sp>
        <p:nvSpPr>
          <p:cNvPr id="15" name="Rectangle 11">
            <a:extLst>
              <a:ext uri="{FF2B5EF4-FFF2-40B4-BE49-F238E27FC236}">
                <a16:creationId xmlns:a16="http://schemas.microsoft.com/office/drawing/2014/main" id="{EA6BF353-BF4D-C4E4-78A7-EAD5D5BF4128}"/>
              </a:ext>
            </a:extLst>
          </p:cNvPr>
          <p:cNvSpPr/>
          <p:nvPr/>
        </p:nvSpPr>
        <p:spPr>
          <a:xfrm>
            <a:off x="-891654" y="2110745"/>
            <a:ext cx="4572000" cy="461665"/>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gn="ctr">
              <a:lnSpc>
                <a:spcPct val="100000"/>
              </a:lnSpc>
              <a:buNone/>
            </a:pPr>
            <a:r>
              <a:rPr lang="en-US" sz="2400" b="0" strike="noStrike" spc="-1" dirty="0">
                <a:solidFill>
                  <a:srgbClr val="0070C0"/>
                </a:solidFill>
                <a:latin typeface="Tw Cen MT"/>
              </a:rPr>
              <a:t>Visual Studio Code</a:t>
            </a:r>
            <a:endParaRPr lang="en-US" sz="2400" b="0" strike="noStrike" spc="-1" dirty="0">
              <a:latin typeface="Arial"/>
            </a:endParaRPr>
          </a:p>
        </p:txBody>
      </p:sp>
      <p:pic>
        <p:nvPicPr>
          <p:cNvPr id="16" name="Picture 8">
            <a:extLst>
              <a:ext uri="{FF2B5EF4-FFF2-40B4-BE49-F238E27FC236}">
                <a16:creationId xmlns:a16="http://schemas.microsoft.com/office/drawing/2014/main" id="{E79B704D-F23A-9899-5708-0637C8E43F9B}"/>
              </a:ext>
            </a:extLst>
          </p:cNvPr>
          <p:cNvPicPr/>
          <p:nvPr/>
        </p:nvPicPr>
        <p:blipFill>
          <a:blip r:embed="rId7"/>
          <a:stretch/>
        </p:blipFill>
        <p:spPr>
          <a:xfrm>
            <a:off x="5576675" y="1192118"/>
            <a:ext cx="2827710" cy="1028454"/>
          </a:xfrm>
          <a:prstGeom prst="rect">
            <a:avLst/>
          </a:prstGeom>
          <a:ln w="0">
            <a:noFill/>
          </a:ln>
        </p:spPr>
      </p:pic>
    </p:spTree>
    <p:extLst>
      <p:ext uri="{BB962C8B-B14F-4D97-AF65-F5344CB8AC3E}">
        <p14:creationId xmlns:p14="http://schemas.microsoft.com/office/powerpoint/2010/main" val="361621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2. </a:t>
            </a:r>
            <a:r>
              <a:rPr lang="en-US" sz="1800" dirty="0" err="1">
                <a:solidFill>
                  <a:srgbClr val="0070C0"/>
                </a:solidFill>
                <a:latin typeface="+mj-lt"/>
                <a:ea typeface="Roboto Slab" panose="020B0604020202020204" charset="0"/>
              </a:rPr>
              <a:t>Environnement</a:t>
            </a:r>
            <a:r>
              <a:rPr lang="en-US" sz="1800" dirty="0">
                <a:solidFill>
                  <a:srgbClr val="0070C0"/>
                </a:solidFill>
                <a:latin typeface="+mj-lt"/>
                <a:ea typeface="Roboto Slab" panose="020B0604020202020204" charset="0"/>
              </a:rPr>
              <a:t> de travail</a:t>
            </a:r>
            <a:br>
              <a:rPr lang="fr-FR" dirty="0"/>
            </a:br>
            <a:r>
              <a:rPr lang="fr-FR" dirty="0"/>
              <a:t> 					         </a:t>
            </a:r>
            <a:r>
              <a:rPr lang="fr-FR" dirty="0" err="1">
                <a:solidFill>
                  <a:srgbClr val="FF0000"/>
                </a:solidFill>
                <a:latin typeface="+mj-lt"/>
                <a:ea typeface="Roboto Slab" panose="020B0604020202020204" charset="0"/>
              </a:rPr>
              <a:t>Back-End</a:t>
            </a:r>
            <a:endParaRPr lang="fr-FR" dirty="0">
              <a:solidFill>
                <a:srgbClr val="FF0000"/>
              </a:solidFill>
              <a:latin typeface="+mj-lt"/>
              <a:ea typeface="Roboto Slab" panose="020B0604020202020204" charset="0"/>
            </a:endParaRP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7CA1ADE6-A353-9AF8-5544-ABFD66A4D480}"/>
              </a:ext>
            </a:extLst>
          </p:cNvPr>
          <p:cNvPicPr/>
          <p:nvPr/>
        </p:nvPicPr>
        <p:blipFill>
          <a:blip r:embed="rId3"/>
          <a:stretch/>
        </p:blipFill>
        <p:spPr>
          <a:xfrm>
            <a:off x="6327436" y="2613283"/>
            <a:ext cx="2351298" cy="837333"/>
          </a:xfrm>
          <a:prstGeom prst="rect">
            <a:avLst/>
          </a:prstGeom>
          <a:ln w="0">
            <a:noFill/>
          </a:ln>
        </p:spPr>
      </p:pic>
      <p:sp>
        <p:nvSpPr>
          <p:cNvPr id="6" name="Rectangle 3">
            <a:extLst>
              <a:ext uri="{FF2B5EF4-FFF2-40B4-BE49-F238E27FC236}">
                <a16:creationId xmlns:a16="http://schemas.microsoft.com/office/drawing/2014/main" id="{67603CB6-8EE1-D243-5788-CB652CA823CC}"/>
              </a:ext>
            </a:extLst>
          </p:cNvPr>
          <p:cNvSpPr/>
          <p:nvPr/>
        </p:nvSpPr>
        <p:spPr>
          <a:xfrm>
            <a:off x="5825516" y="3428534"/>
            <a:ext cx="3459426" cy="1446550"/>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gn="ctr">
              <a:lnSpc>
                <a:spcPct val="100000"/>
              </a:lnSpc>
              <a:buNone/>
            </a:pPr>
            <a:r>
              <a:rPr lang="en-US" sz="4400" b="0" strike="noStrike" spc="-1" dirty="0">
                <a:solidFill>
                  <a:srgbClr val="000000"/>
                </a:solidFill>
                <a:latin typeface="Tw Cen MT"/>
              </a:rPr>
              <a:t> </a:t>
            </a:r>
            <a:r>
              <a:rPr lang="fr-FR" sz="4400" b="0" strike="noStrike" spc="-1" dirty="0">
                <a:solidFill>
                  <a:srgbClr val="000000"/>
                </a:solidFill>
                <a:latin typeface="Tw Cen MT"/>
              </a:rPr>
              <a:t>Amazon Web Services</a:t>
            </a:r>
            <a:endParaRPr lang="en-US" sz="4400" b="0" strike="noStrike" spc="-1" dirty="0">
              <a:latin typeface="Arial"/>
            </a:endParaRPr>
          </a:p>
        </p:txBody>
      </p:sp>
      <p:pic>
        <p:nvPicPr>
          <p:cNvPr id="8" name="Picture 8">
            <a:extLst>
              <a:ext uri="{FF2B5EF4-FFF2-40B4-BE49-F238E27FC236}">
                <a16:creationId xmlns:a16="http://schemas.microsoft.com/office/drawing/2014/main" id="{D97D2281-56AC-4363-0A8D-24E114D05AAB}"/>
              </a:ext>
            </a:extLst>
          </p:cNvPr>
          <p:cNvPicPr/>
          <p:nvPr/>
        </p:nvPicPr>
        <p:blipFill>
          <a:blip r:embed="rId4"/>
          <a:stretch/>
        </p:blipFill>
        <p:spPr>
          <a:xfrm>
            <a:off x="6202083" y="1160894"/>
            <a:ext cx="2476651" cy="966584"/>
          </a:xfrm>
          <a:prstGeom prst="rect">
            <a:avLst/>
          </a:prstGeom>
          <a:ln w="0">
            <a:noFill/>
          </a:ln>
        </p:spPr>
      </p:pic>
      <p:pic>
        <p:nvPicPr>
          <p:cNvPr id="9" name="Picture 13">
            <a:extLst>
              <a:ext uri="{FF2B5EF4-FFF2-40B4-BE49-F238E27FC236}">
                <a16:creationId xmlns:a16="http://schemas.microsoft.com/office/drawing/2014/main" id="{1003C704-DA6E-1335-72AD-7A67E1D8A018}"/>
              </a:ext>
            </a:extLst>
          </p:cNvPr>
          <p:cNvPicPr/>
          <p:nvPr/>
        </p:nvPicPr>
        <p:blipFill>
          <a:blip r:embed="rId5"/>
          <a:stretch/>
        </p:blipFill>
        <p:spPr>
          <a:xfrm>
            <a:off x="666120" y="2030632"/>
            <a:ext cx="1684340" cy="1364895"/>
          </a:xfrm>
          <a:prstGeom prst="rect">
            <a:avLst/>
          </a:prstGeom>
          <a:ln w="0">
            <a:noFill/>
          </a:ln>
        </p:spPr>
      </p:pic>
      <p:sp>
        <p:nvSpPr>
          <p:cNvPr id="10" name="Rectangle 14">
            <a:extLst>
              <a:ext uri="{FF2B5EF4-FFF2-40B4-BE49-F238E27FC236}">
                <a16:creationId xmlns:a16="http://schemas.microsoft.com/office/drawing/2014/main" id="{AFD0F5DC-85AA-0C16-61D6-12F7CBA45612}"/>
              </a:ext>
            </a:extLst>
          </p:cNvPr>
          <p:cNvSpPr/>
          <p:nvPr/>
        </p:nvSpPr>
        <p:spPr>
          <a:xfrm>
            <a:off x="569168" y="3395527"/>
            <a:ext cx="1993239" cy="769441"/>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gn="ctr">
              <a:lnSpc>
                <a:spcPct val="100000"/>
              </a:lnSpc>
              <a:buNone/>
            </a:pPr>
            <a:r>
              <a:rPr lang="en-US" sz="4400" b="0" strike="noStrike" spc="-1" dirty="0">
                <a:solidFill>
                  <a:srgbClr val="FF0000"/>
                </a:solidFill>
                <a:latin typeface="Tw Cen MT"/>
              </a:rPr>
              <a:t>Laravel</a:t>
            </a:r>
            <a:endParaRPr lang="en-US" sz="4400" b="0" strike="noStrike" spc="-1" dirty="0">
              <a:latin typeface="Arial"/>
            </a:endParaRPr>
          </a:p>
        </p:txBody>
      </p:sp>
      <p:pic>
        <p:nvPicPr>
          <p:cNvPr id="11" name="Picture 16">
            <a:extLst>
              <a:ext uri="{FF2B5EF4-FFF2-40B4-BE49-F238E27FC236}">
                <a16:creationId xmlns:a16="http://schemas.microsoft.com/office/drawing/2014/main" id="{E7546E83-C000-91F6-408C-A2B8CF3526E1}"/>
              </a:ext>
            </a:extLst>
          </p:cNvPr>
          <p:cNvPicPr/>
          <p:nvPr/>
        </p:nvPicPr>
        <p:blipFill>
          <a:blip r:embed="rId6"/>
          <a:stretch/>
        </p:blipFill>
        <p:spPr>
          <a:xfrm>
            <a:off x="3190938" y="2223569"/>
            <a:ext cx="2131875" cy="696362"/>
          </a:xfrm>
          <a:prstGeom prst="rect">
            <a:avLst/>
          </a:prstGeom>
          <a:ln w="0">
            <a:noFill/>
          </a:ln>
        </p:spPr>
      </p:pic>
    </p:spTree>
    <p:extLst>
      <p:ext uri="{BB962C8B-B14F-4D97-AF65-F5344CB8AC3E}">
        <p14:creationId xmlns:p14="http://schemas.microsoft.com/office/powerpoint/2010/main" val="399271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2. </a:t>
            </a:r>
            <a:r>
              <a:rPr lang="en-US" sz="1800" dirty="0" err="1">
                <a:solidFill>
                  <a:srgbClr val="0070C0"/>
                </a:solidFill>
                <a:latin typeface="+mj-lt"/>
                <a:ea typeface="Roboto Slab" panose="020B0604020202020204" charset="0"/>
              </a:rPr>
              <a:t>Environnement</a:t>
            </a:r>
            <a:r>
              <a:rPr lang="en-US" sz="1800" dirty="0">
                <a:solidFill>
                  <a:srgbClr val="0070C0"/>
                </a:solidFill>
                <a:latin typeface="+mj-lt"/>
                <a:ea typeface="Roboto Slab" panose="020B0604020202020204" charset="0"/>
              </a:rPr>
              <a:t> de travail</a:t>
            </a:r>
            <a:br>
              <a:rPr lang="fr-FR" dirty="0"/>
            </a:br>
            <a:r>
              <a:rPr lang="fr-FR" dirty="0"/>
              <a:t> 			                    </a:t>
            </a:r>
            <a:r>
              <a:rPr lang="fr-FR" sz="1800" dirty="0">
                <a:solidFill>
                  <a:srgbClr val="0070C0"/>
                </a:solidFill>
                <a:latin typeface="+mj-lt"/>
                <a:ea typeface="Roboto Slab" panose="020B0604020202020204" charset="0"/>
              </a:rPr>
              <a:t>Architecture de l’application</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CEA6F3A-14EC-830D-C977-F878021BCA48}"/>
              </a:ext>
            </a:extLst>
          </p:cNvPr>
          <p:cNvPicPr>
            <a:picLocks noChangeAspect="1"/>
          </p:cNvPicPr>
          <p:nvPr/>
        </p:nvPicPr>
        <p:blipFill>
          <a:blip r:embed="rId3"/>
          <a:stretch>
            <a:fillRect/>
          </a:stretch>
        </p:blipFill>
        <p:spPr>
          <a:xfrm>
            <a:off x="259068" y="1390637"/>
            <a:ext cx="1240662" cy="1285691"/>
          </a:xfrm>
          <a:prstGeom prst="rect">
            <a:avLst/>
          </a:prstGeom>
        </p:spPr>
      </p:pic>
      <p:pic>
        <p:nvPicPr>
          <p:cNvPr id="12" name="Picture 11">
            <a:extLst>
              <a:ext uri="{FF2B5EF4-FFF2-40B4-BE49-F238E27FC236}">
                <a16:creationId xmlns:a16="http://schemas.microsoft.com/office/drawing/2014/main" id="{DD0A28F9-B817-CAA6-B259-8887E00B5A2A}"/>
              </a:ext>
            </a:extLst>
          </p:cNvPr>
          <p:cNvPicPr>
            <a:picLocks noChangeAspect="1"/>
          </p:cNvPicPr>
          <p:nvPr/>
        </p:nvPicPr>
        <p:blipFill>
          <a:blip r:embed="rId4"/>
          <a:stretch>
            <a:fillRect/>
          </a:stretch>
        </p:blipFill>
        <p:spPr>
          <a:xfrm>
            <a:off x="5021714" y="3339423"/>
            <a:ext cx="1515764" cy="1493393"/>
          </a:xfrm>
          <a:prstGeom prst="rect">
            <a:avLst/>
          </a:prstGeom>
        </p:spPr>
      </p:pic>
      <p:pic>
        <p:nvPicPr>
          <p:cNvPr id="14" name="Picture 13">
            <a:extLst>
              <a:ext uri="{FF2B5EF4-FFF2-40B4-BE49-F238E27FC236}">
                <a16:creationId xmlns:a16="http://schemas.microsoft.com/office/drawing/2014/main" id="{BF2B4C26-97A6-97F5-3F48-1EC69421B62F}"/>
              </a:ext>
            </a:extLst>
          </p:cNvPr>
          <p:cNvPicPr>
            <a:picLocks noChangeAspect="1"/>
          </p:cNvPicPr>
          <p:nvPr/>
        </p:nvPicPr>
        <p:blipFill>
          <a:blip r:embed="rId5"/>
          <a:stretch>
            <a:fillRect/>
          </a:stretch>
        </p:blipFill>
        <p:spPr>
          <a:xfrm>
            <a:off x="2744579" y="1727168"/>
            <a:ext cx="1822902" cy="1068828"/>
          </a:xfrm>
          <a:prstGeom prst="rect">
            <a:avLst/>
          </a:prstGeom>
        </p:spPr>
      </p:pic>
      <p:cxnSp>
        <p:nvCxnSpPr>
          <p:cNvPr id="16" name="Straight Arrow Connector 15">
            <a:extLst>
              <a:ext uri="{FF2B5EF4-FFF2-40B4-BE49-F238E27FC236}">
                <a16:creationId xmlns:a16="http://schemas.microsoft.com/office/drawing/2014/main" id="{5AF3020A-7AA8-0FD2-950B-F47F9CB3DAC2}"/>
              </a:ext>
            </a:extLst>
          </p:cNvPr>
          <p:cNvCxnSpPr>
            <a:cxnSpLocks/>
          </p:cNvCxnSpPr>
          <p:nvPr/>
        </p:nvCxnSpPr>
        <p:spPr>
          <a:xfrm>
            <a:off x="1303757" y="2261582"/>
            <a:ext cx="16341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BA6816AD-D428-F9A9-DDC5-1B1F5B256044}"/>
              </a:ext>
            </a:extLst>
          </p:cNvPr>
          <p:cNvCxnSpPr>
            <a:cxnSpLocks/>
          </p:cNvCxnSpPr>
          <p:nvPr/>
        </p:nvCxnSpPr>
        <p:spPr>
          <a:xfrm flipH="1">
            <a:off x="1303757" y="2471830"/>
            <a:ext cx="15810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BDB3F9B9-BC38-D904-8BA9-A54B08DEEDBD}"/>
              </a:ext>
            </a:extLst>
          </p:cNvPr>
          <p:cNvCxnSpPr>
            <a:cxnSpLocks/>
          </p:cNvCxnSpPr>
          <p:nvPr/>
        </p:nvCxnSpPr>
        <p:spPr>
          <a:xfrm>
            <a:off x="4491375" y="2336145"/>
            <a:ext cx="16341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142C214F-C432-FB95-CDEB-BC0AC1DA84F4}"/>
              </a:ext>
            </a:extLst>
          </p:cNvPr>
          <p:cNvCxnSpPr>
            <a:cxnSpLocks/>
          </p:cNvCxnSpPr>
          <p:nvPr/>
        </p:nvCxnSpPr>
        <p:spPr>
          <a:xfrm flipH="1">
            <a:off x="4491375" y="2571750"/>
            <a:ext cx="15810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FF94A557-B7CC-7421-11C6-A1EB8395B15F}"/>
              </a:ext>
            </a:extLst>
          </p:cNvPr>
          <p:cNvSpPr/>
          <p:nvPr/>
        </p:nvSpPr>
        <p:spPr>
          <a:xfrm>
            <a:off x="358856" y="2726561"/>
            <a:ext cx="1128573" cy="2514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latin typeface="Arial" panose="020B0604020202020204" pitchFamily="34" charset="0"/>
              </a:rPr>
              <a:t>Front</a:t>
            </a:r>
            <a:r>
              <a:rPr lang="en-US" b="1" dirty="0">
                <a:latin typeface="Arial" panose="020B0604020202020204" pitchFamily="34" charset="0"/>
              </a:rPr>
              <a:t>-end</a:t>
            </a:r>
            <a:endParaRPr lang="fr-FR" dirty="0"/>
          </a:p>
        </p:txBody>
      </p:sp>
      <p:sp>
        <p:nvSpPr>
          <p:cNvPr id="28" name="Rectangle 27">
            <a:extLst>
              <a:ext uri="{FF2B5EF4-FFF2-40B4-BE49-F238E27FC236}">
                <a16:creationId xmlns:a16="http://schemas.microsoft.com/office/drawing/2014/main" id="{D40C1AE3-901C-4FEC-B67E-179301EE78E9}"/>
              </a:ext>
            </a:extLst>
          </p:cNvPr>
          <p:cNvSpPr/>
          <p:nvPr/>
        </p:nvSpPr>
        <p:spPr>
          <a:xfrm>
            <a:off x="3097248" y="2708856"/>
            <a:ext cx="1128573" cy="2514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err="1">
                <a:latin typeface="Arial" panose="020B0604020202020204" pitchFamily="34" charset="0"/>
              </a:rPr>
              <a:t>Response</a:t>
            </a:r>
            <a:endParaRPr lang="fr-FR" dirty="0"/>
          </a:p>
        </p:txBody>
      </p:sp>
      <p:sp>
        <p:nvSpPr>
          <p:cNvPr id="29" name="Rectangle 28">
            <a:extLst>
              <a:ext uri="{FF2B5EF4-FFF2-40B4-BE49-F238E27FC236}">
                <a16:creationId xmlns:a16="http://schemas.microsoft.com/office/drawing/2014/main" id="{CB4FE518-F714-6B76-6BFB-4192DE0D9383}"/>
              </a:ext>
            </a:extLst>
          </p:cNvPr>
          <p:cNvSpPr/>
          <p:nvPr/>
        </p:nvSpPr>
        <p:spPr>
          <a:xfrm>
            <a:off x="3097247" y="1534922"/>
            <a:ext cx="1128573" cy="2514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err="1">
                <a:latin typeface="Arial" panose="020B0604020202020204" pitchFamily="34" charset="0"/>
              </a:rPr>
              <a:t>Request</a:t>
            </a:r>
            <a:endParaRPr lang="fr-FR" dirty="0"/>
          </a:p>
        </p:txBody>
      </p:sp>
      <p:pic>
        <p:nvPicPr>
          <p:cNvPr id="31" name="Picture 30">
            <a:extLst>
              <a:ext uri="{FF2B5EF4-FFF2-40B4-BE49-F238E27FC236}">
                <a16:creationId xmlns:a16="http://schemas.microsoft.com/office/drawing/2014/main" id="{91837730-8C4E-28A5-A470-C4EAAF26BCDE}"/>
              </a:ext>
            </a:extLst>
          </p:cNvPr>
          <p:cNvPicPr>
            <a:picLocks noChangeAspect="1"/>
          </p:cNvPicPr>
          <p:nvPr/>
        </p:nvPicPr>
        <p:blipFill>
          <a:blip r:embed="rId6"/>
          <a:stretch>
            <a:fillRect/>
          </a:stretch>
        </p:blipFill>
        <p:spPr>
          <a:xfrm>
            <a:off x="576191" y="1045879"/>
            <a:ext cx="606415" cy="307299"/>
          </a:xfrm>
          <a:prstGeom prst="rect">
            <a:avLst/>
          </a:prstGeom>
        </p:spPr>
      </p:pic>
      <p:pic>
        <p:nvPicPr>
          <p:cNvPr id="37" name="Picture 36">
            <a:extLst>
              <a:ext uri="{FF2B5EF4-FFF2-40B4-BE49-F238E27FC236}">
                <a16:creationId xmlns:a16="http://schemas.microsoft.com/office/drawing/2014/main" id="{5A186800-F062-CA47-E8CE-E2E1441775BB}"/>
              </a:ext>
            </a:extLst>
          </p:cNvPr>
          <p:cNvPicPr>
            <a:picLocks noChangeAspect="1"/>
          </p:cNvPicPr>
          <p:nvPr/>
        </p:nvPicPr>
        <p:blipFill>
          <a:blip r:embed="rId7"/>
          <a:stretch>
            <a:fillRect/>
          </a:stretch>
        </p:blipFill>
        <p:spPr>
          <a:xfrm>
            <a:off x="5824631" y="1660644"/>
            <a:ext cx="1936955" cy="1880389"/>
          </a:xfrm>
          <a:prstGeom prst="rect">
            <a:avLst/>
          </a:prstGeom>
        </p:spPr>
      </p:pic>
      <p:pic>
        <p:nvPicPr>
          <p:cNvPr id="39" name="Picture 38">
            <a:extLst>
              <a:ext uri="{FF2B5EF4-FFF2-40B4-BE49-F238E27FC236}">
                <a16:creationId xmlns:a16="http://schemas.microsoft.com/office/drawing/2014/main" id="{28878F44-ED81-77D3-45EF-1C7FFB32A989}"/>
              </a:ext>
            </a:extLst>
          </p:cNvPr>
          <p:cNvPicPr>
            <a:picLocks noChangeAspect="1"/>
          </p:cNvPicPr>
          <p:nvPr/>
        </p:nvPicPr>
        <p:blipFill>
          <a:blip r:embed="rId8"/>
          <a:stretch>
            <a:fillRect/>
          </a:stretch>
        </p:blipFill>
        <p:spPr>
          <a:xfrm>
            <a:off x="7851657" y="3186076"/>
            <a:ext cx="1412737" cy="1619112"/>
          </a:xfrm>
          <a:prstGeom prst="rect">
            <a:avLst/>
          </a:prstGeom>
        </p:spPr>
      </p:pic>
      <p:cxnSp>
        <p:nvCxnSpPr>
          <p:cNvPr id="40" name="Straight Arrow Connector 39">
            <a:extLst>
              <a:ext uri="{FF2B5EF4-FFF2-40B4-BE49-F238E27FC236}">
                <a16:creationId xmlns:a16="http://schemas.microsoft.com/office/drawing/2014/main" id="{3836994D-6118-F794-14AE-D7B10573DE1B}"/>
              </a:ext>
            </a:extLst>
          </p:cNvPr>
          <p:cNvCxnSpPr>
            <a:cxnSpLocks/>
          </p:cNvCxnSpPr>
          <p:nvPr/>
        </p:nvCxnSpPr>
        <p:spPr>
          <a:xfrm flipH="1">
            <a:off x="5835640" y="2779446"/>
            <a:ext cx="390230" cy="816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554A2F56-18BD-524C-4509-5F45901CADCA}"/>
              </a:ext>
            </a:extLst>
          </p:cNvPr>
          <p:cNvCxnSpPr>
            <a:cxnSpLocks/>
          </p:cNvCxnSpPr>
          <p:nvPr/>
        </p:nvCxnSpPr>
        <p:spPr>
          <a:xfrm>
            <a:off x="7403320" y="2918185"/>
            <a:ext cx="643400" cy="622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8" name="Picture 13">
            <a:extLst>
              <a:ext uri="{FF2B5EF4-FFF2-40B4-BE49-F238E27FC236}">
                <a16:creationId xmlns:a16="http://schemas.microsoft.com/office/drawing/2014/main" id="{8E4BD022-86A2-1C4B-1E57-2611B2BCF5CB}"/>
              </a:ext>
            </a:extLst>
          </p:cNvPr>
          <p:cNvPicPr/>
          <p:nvPr/>
        </p:nvPicPr>
        <p:blipFill>
          <a:blip r:embed="rId9"/>
          <a:stretch/>
        </p:blipFill>
        <p:spPr>
          <a:xfrm>
            <a:off x="6225870" y="1078815"/>
            <a:ext cx="763520" cy="702600"/>
          </a:xfrm>
          <a:prstGeom prst="rect">
            <a:avLst/>
          </a:prstGeom>
          <a:ln w="0">
            <a:noFill/>
          </a:ln>
        </p:spPr>
      </p:pic>
      <p:sp>
        <p:nvSpPr>
          <p:cNvPr id="49" name="Rectangle 14">
            <a:extLst>
              <a:ext uri="{FF2B5EF4-FFF2-40B4-BE49-F238E27FC236}">
                <a16:creationId xmlns:a16="http://schemas.microsoft.com/office/drawing/2014/main" id="{694ED731-8028-2C07-75E7-68DE1EC62285}"/>
              </a:ext>
            </a:extLst>
          </p:cNvPr>
          <p:cNvSpPr/>
          <p:nvPr/>
        </p:nvSpPr>
        <p:spPr>
          <a:xfrm>
            <a:off x="6530072" y="1327058"/>
            <a:ext cx="1570256" cy="400110"/>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gn="ctr">
              <a:lnSpc>
                <a:spcPct val="100000"/>
              </a:lnSpc>
              <a:buNone/>
            </a:pPr>
            <a:r>
              <a:rPr lang="en-US" sz="2000" b="0" strike="noStrike" spc="-1" dirty="0">
                <a:solidFill>
                  <a:srgbClr val="FF0000"/>
                </a:solidFill>
                <a:latin typeface="Tw Cen MT"/>
              </a:rPr>
              <a:t>Laravel</a:t>
            </a:r>
            <a:endParaRPr lang="en-US" sz="2000" b="0" strike="noStrike" spc="-1" dirty="0">
              <a:latin typeface="Arial"/>
            </a:endParaRPr>
          </a:p>
        </p:txBody>
      </p:sp>
      <p:cxnSp>
        <p:nvCxnSpPr>
          <p:cNvPr id="53" name="Straight Arrow Connector 52">
            <a:extLst>
              <a:ext uri="{FF2B5EF4-FFF2-40B4-BE49-F238E27FC236}">
                <a16:creationId xmlns:a16="http://schemas.microsoft.com/office/drawing/2014/main" id="{505842E3-C507-A4B6-F709-12E9DE26C307}"/>
              </a:ext>
            </a:extLst>
          </p:cNvPr>
          <p:cNvCxnSpPr>
            <a:cxnSpLocks/>
          </p:cNvCxnSpPr>
          <p:nvPr/>
        </p:nvCxnSpPr>
        <p:spPr>
          <a:xfrm flipV="1">
            <a:off x="5734560" y="2669732"/>
            <a:ext cx="442571" cy="8614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C13106-1252-27D9-AD61-4EA64B8F5E57}"/>
              </a:ext>
            </a:extLst>
          </p:cNvPr>
          <p:cNvCxnSpPr>
            <a:cxnSpLocks/>
          </p:cNvCxnSpPr>
          <p:nvPr/>
        </p:nvCxnSpPr>
        <p:spPr>
          <a:xfrm flipH="1" flipV="1">
            <a:off x="7413622" y="3258247"/>
            <a:ext cx="586644" cy="550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a:extLst>
              <a:ext uri="{FF2B5EF4-FFF2-40B4-BE49-F238E27FC236}">
                <a16:creationId xmlns:a16="http://schemas.microsoft.com/office/drawing/2014/main" id="{3F608D9A-047D-57FE-7F8E-0BCEBF354DE1}"/>
              </a:ext>
            </a:extLst>
          </p:cNvPr>
          <p:cNvSpPr/>
          <p:nvPr/>
        </p:nvSpPr>
        <p:spPr>
          <a:xfrm>
            <a:off x="4120846" y="4228282"/>
            <a:ext cx="1128573" cy="2514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i="0" dirty="0" err="1">
                <a:effectLst/>
                <a:latin typeface="Arial" panose="020B0604020202020204" pitchFamily="34" charset="0"/>
              </a:rPr>
              <a:t>Firebase</a:t>
            </a:r>
            <a:endParaRPr lang="fr-FR" dirty="0"/>
          </a:p>
        </p:txBody>
      </p:sp>
      <p:sp>
        <p:nvSpPr>
          <p:cNvPr id="63" name="TextBox 62">
            <a:extLst>
              <a:ext uri="{FF2B5EF4-FFF2-40B4-BE49-F238E27FC236}">
                <a16:creationId xmlns:a16="http://schemas.microsoft.com/office/drawing/2014/main" id="{E459FA88-AA32-9A4A-1AD9-464A7B911B1C}"/>
              </a:ext>
            </a:extLst>
          </p:cNvPr>
          <p:cNvSpPr txBox="1"/>
          <p:nvPr/>
        </p:nvSpPr>
        <p:spPr>
          <a:xfrm>
            <a:off x="6607630" y="4308128"/>
            <a:ext cx="4631634" cy="307777"/>
          </a:xfrm>
          <a:prstGeom prst="rect">
            <a:avLst/>
          </a:prstGeom>
          <a:noFill/>
        </p:spPr>
        <p:txBody>
          <a:bodyPr wrap="square">
            <a:spAutoFit/>
          </a:bodyPr>
          <a:lstStyle/>
          <a:p>
            <a:r>
              <a:rPr lang="fr-FR" dirty="0"/>
              <a:t>base de données</a:t>
            </a:r>
          </a:p>
        </p:txBody>
      </p:sp>
      <p:sp>
        <p:nvSpPr>
          <p:cNvPr id="64" name="Rectangle 63">
            <a:extLst>
              <a:ext uri="{FF2B5EF4-FFF2-40B4-BE49-F238E27FC236}">
                <a16:creationId xmlns:a16="http://schemas.microsoft.com/office/drawing/2014/main" id="{A9DD6C40-02FE-8D87-43EB-C30814591BE8}"/>
              </a:ext>
            </a:extLst>
          </p:cNvPr>
          <p:cNvSpPr/>
          <p:nvPr/>
        </p:nvSpPr>
        <p:spPr>
          <a:xfrm>
            <a:off x="6274747" y="3442740"/>
            <a:ext cx="1128573" cy="2514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i="0" dirty="0">
                <a:effectLst/>
                <a:latin typeface="Arial" panose="020B0604020202020204" pitchFamily="34" charset="0"/>
              </a:rPr>
              <a:t>Back-end</a:t>
            </a:r>
            <a:endParaRPr lang="fr-FR" dirty="0"/>
          </a:p>
        </p:txBody>
      </p:sp>
    </p:spTree>
    <p:extLst>
      <p:ext uri="{BB962C8B-B14F-4D97-AF65-F5344CB8AC3E}">
        <p14:creationId xmlns:p14="http://schemas.microsoft.com/office/powerpoint/2010/main" val="128189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569D-FB7B-0E05-8A5B-0173964D7572}"/>
              </a:ext>
            </a:extLst>
          </p:cNvPr>
          <p:cNvSpPr>
            <a:spLocks noGrp="1"/>
          </p:cNvSpPr>
          <p:nvPr>
            <p:ph type="title"/>
          </p:nvPr>
        </p:nvSpPr>
        <p:spPr>
          <a:xfrm>
            <a:off x="1572300" y="2306477"/>
            <a:ext cx="7571700" cy="702600"/>
          </a:xfrm>
        </p:spPr>
        <p:txBody>
          <a:bodyPr/>
          <a:lstStyle/>
          <a:p>
            <a:r>
              <a:rPr lang="fr-FR" sz="4400" b="1" dirty="0">
                <a:solidFill>
                  <a:srgbClr val="0070C0"/>
                </a:solidFill>
                <a:latin typeface="+mj-lt"/>
                <a:ea typeface="Roboto Slab" panose="020B0604020202020204" charset="0"/>
              </a:rPr>
              <a:t>Analyse conceptuelle</a:t>
            </a:r>
          </a:p>
        </p:txBody>
      </p:sp>
      <p:sp>
        <p:nvSpPr>
          <p:cNvPr id="3" name="Slide Number Placeholder 2">
            <a:extLst>
              <a:ext uri="{FF2B5EF4-FFF2-40B4-BE49-F238E27FC236}">
                <a16:creationId xmlns:a16="http://schemas.microsoft.com/office/drawing/2014/main" id="{201F822C-7DB4-9E28-44A2-D3DFEBFFE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8452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3. Analyse conceptuelle</a:t>
            </a:r>
            <a:br>
              <a:rPr lang="fr-FR" dirty="0"/>
            </a:br>
            <a:r>
              <a:rPr lang="fr-FR" dirty="0"/>
              <a:t>                                                           </a:t>
            </a:r>
            <a:r>
              <a:rPr lang="fr-FR" sz="2000" b="0" strike="noStrike" cap="all" spc="-1" dirty="0">
                <a:solidFill>
                  <a:srgbClr val="000000"/>
                </a:solidFill>
                <a:latin typeface="Tw Cen MT"/>
              </a:rPr>
              <a:t>  </a:t>
            </a:r>
            <a:r>
              <a:rPr lang="fr-FR" sz="1800" dirty="0">
                <a:solidFill>
                  <a:srgbClr val="0070C0"/>
                </a:solidFill>
                <a:latin typeface="+mj-lt"/>
                <a:ea typeface="Roboto Slab" panose="020B0604020202020204" charset="0"/>
              </a:rPr>
              <a:t>Diagramme de cas d’utilisation </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3">
            <a:extLst>
              <a:ext uri="{FF2B5EF4-FFF2-40B4-BE49-F238E27FC236}">
                <a16:creationId xmlns:a16="http://schemas.microsoft.com/office/drawing/2014/main" id="{54E73190-1201-AC8D-E5BE-ED70AFBB1CD7}"/>
              </a:ext>
            </a:extLst>
          </p:cNvPr>
          <p:cNvPicPr/>
          <p:nvPr/>
        </p:nvPicPr>
        <p:blipFill>
          <a:blip r:embed="rId3"/>
          <a:stretch/>
        </p:blipFill>
        <p:spPr>
          <a:xfrm>
            <a:off x="414010" y="1124129"/>
            <a:ext cx="8224348" cy="3426353"/>
          </a:xfrm>
          <a:prstGeom prst="rect">
            <a:avLst/>
          </a:prstGeom>
          <a:ln w="0">
            <a:noFill/>
          </a:ln>
        </p:spPr>
      </p:pic>
    </p:spTree>
    <p:extLst>
      <p:ext uri="{BB962C8B-B14F-4D97-AF65-F5344CB8AC3E}">
        <p14:creationId xmlns:p14="http://schemas.microsoft.com/office/powerpoint/2010/main" val="50511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3. Analyse conceptuelle</a:t>
            </a:r>
            <a:br>
              <a:rPr lang="fr-FR" dirty="0"/>
            </a:br>
            <a:r>
              <a:rPr lang="fr-FR" dirty="0"/>
              <a:t>                                                           </a:t>
            </a:r>
            <a:r>
              <a:rPr lang="fr-FR" sz="2000" b="0" strike="noStrike" cap="all" spc="-1" dirty="0">
                <a:solidFill>
                  <a:srgbClr val="000000"/>
                </a:solidFill>
                <a:latin typeface="Tw Cen MT"/>
              </a:rPr>
              <a:t>  </a:t>
            </a:r>
            <a:r>
              <a:rPr lang="fr-FR" sz="2000" b="0" strike="noStrike" cap="all" spc="-1" dirty="0">
                <a:solidFill>
                  <a:srgbClr val="FF0000"/>
                </a:solidFill>
                <a:latin typeface="+mj-lt"/>
              </a:rPr>
              <a:t>       </a:t>
            </a:r>
            <a:r>
              <a:rPr lang="fr-FR" sz="1800" dirty="0">
                <a:solidFill>
                  <a:srgbClr val="0070C0"/>
                </a:solidFill>
                <a:latin typeface="+mj-lt"/>
                <a:ea typeface="Roboto Slab" panose="020B0604020202020204" charset="0"/>
              </a:rPr>
              <a:t>Diagramme d’activité </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DFB1437-5DFE-6410-5327-759B552CF1A7}"/>
              </a:ext>
            </a:extLst>
          </p:cNvPr>
          <p:cNvPicPr/>
          <p:nvPr/>
        </p:nvPicPr>
        <p:blipFill>
          <a:blip r:embed="rId3"/>
          <a:stretch/>
        </p:blipFill>
        <p:spPr>
          <a:xfrm>
            <a:off x="2555474" y="1124129"/>
            <a:ext cx="6483587" cy="3405931"/>
          </a:xfrm>
          <a:prstGeom prst="rect">
            <a:avLst/>
          </a:prstGeom>
          <a:ln w="0">
            <a:noFill/>
          </a:ln>
        </p:spPr>
      </p:pic>
      <p:sp>
        <p:nvSpPr>
          <p:cNvPr id="9" name="TextBox 8">
            <a:extLst>
              <a:ext uri="{FF2B5EF4-FFF2-40B4-BE49-F238E27FC236}">
                <a16:creationId xmlns:a16="http://schemas.microsoft.com/office/drawing/2014/main" id="{4C760984-FAE3-5D79-2B4B-DE0251E54B95}"/>
              </a:ext>
            </a:extLst>
          </p:cNvPr>
          <p:cNvSpPr txBox="1"/>
          <p:nvPr/>
        </p:nvSpPr>
        <p:spPr>
          <a:xfrm>
            <a:off x="-1068818" y="2620195"/>
            <a:ext cx="4572000" cy="1138773"/>
          </a:xfrm>
          <a:prstGeom prst="rect">
            <a:avLst/>
          </a:prstGeom>
          <a:noFill/>
        </p:spPr>
        <p:txBody>
          <a:bodyPr wrap="square">
            <a:spAutoFit/>
          </a:bodyPr>
          <a:lstStyle/>
          <a:p>
            <a:pPr algn="ctr">
              <a:lnSpc>
                <a:spcPct val="100000"/>
              </a:lnSpc>
              <a:buNone/>
            </a:pPr>
            <a:r>
              <a:rPr lang="fr-FR" sz="1800" dirty="0">
                <a:solidFill>
                  <a:srgbClr val="0070C0"/>
                </a:solidFill>
                <a:latin typeface="+mj-lt"/>
                <a:ea typeface="Roboto Slab" panose="020B0604020202020204" charset="0"/>
                <a:sym typeface="Roboto Slab"/>
              </a:rPr>
              <a:t>Création de compte</a:t>
            </a:r>
          </a:p>
          <a:p>
            <a:pPr algn="ctr">
              <a:lnSpc>
                <a:spcPct val="100000"/>
              </a:lnSpc>
              <a:buNone/>
            </a:pPr>
            <a:endParaRPr lang="fr-FR" sz="2000" dirty="0">
              <a:solidFill>
                <a:srgbClr val="FF0000"/>
              </a:solidFill>
              <a:latin typeface="+mj-lt"/>
              <a:ea typeface="Roboto Slab"/>
              <a:sym typeface="Roboto Slab"/>
            </a:endParaRPr>
          </a:p>
          <a:p>
            <a:pPr algn="ctr">
              <a:lnSpc>
                <a:spcPct val="100000"/>
              </a:lnSpc>
              <a:buNone/>
            </a:pPr>
            <a:endParaRPr lang="fr-FR" sz="1400" b="1" strike="noStrike" spc="-1" dirty="0">
              <a:latin typeface="Tw Cen MT"/>
            </a:endParaRPr>
          </a:p>
          <a:p>
            <a:pPr algn="ctr">
              <a:lnSpc>
                <a:spcPct val="100000"/>
              </a:lnSpc>
              <a:buNone/>
            </a:pPr>
            <a:endParaRPr lang="en-US" sz="1400" b="0" strike="noStrike" spc="-1" dirty="0">
              <a:latin typeface="Arial"/>
            </a:endParaRPr>
          </a:p>
        </p:txBody>
      </p:sp>
    </p:spTree>
    <p:extLst>
      <p:ext uri="{BB962C8B-B14F-4D97-AF65-F5344CB8AC3E}">
        <p14:creationId xmlns:p14="http://schemas.microsoft.com/office/powerpoint/2010/main" val="281394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4" name="Rectangle 3">
            <a:extLst>
              <a:ext uri="{FF2B5EF4-FFF2-40B4-BE49-F238E27FC236}">
                <a16:creationId xmlns:a16="http://schemas.microsoft.com/office/drawing/2014/main" id="{1B80E188-3297-A376-085E-49F015FF0548}"/>
              </a:ext>
            </a:extLst>
          </p:cNvPr>
          <p:cNvSpPr/>
          <p:nvPr/>
        </p:nvSpPr>
        <p:spPr>
          <a:xfrm>
            <a:off x="85070" y="141942"/>
            <a:ext cx="2211572" cy="39429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4000" dirty="0">
                <a:solidFill>
                  <a:srgbClr val="0070C0"/>
                </a:solidFill>
              </a:rPr>
              <a:t>Plan</a:t>
            </a:r>
            <a:r>
              <a:rPr lang="fr-FR" sz="4000" dirty="0"/>
              <a:t> </a:t>
            </a:r>
          </a:p>
        </p:txBody>
      </p:sp>
      <p:sp>
        <p:nvSpPr>
          <p:cNvPr id="22" name="Rectangle 21">
            <a:extLst>
              <a:ext uri="{FF2B5EF4-FFF2-40B4-BE49-F238E27FC236}">
                <a16:creationId xmlns:a16="http://schemas.microsoft.com/office/drawing/2014/main" id="{CC00E59D-8327-CC53-1603-54D66BC2B0CD}"/>
              </a:ext>
            </a:extLst>
          </p:cNvPr>
          <p:cNvSpPr/>
          <p:nvPr/>
        </p:nvSpPr>
        <p:spPr>
          <a:xfrm>
            <a:off x="1455983" y="1094208"/>
            <a:ext cx="4811256" cy="3942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1800" b="1" dirty="0">
                <a:solidFill>
                  <a:schemeClr val="tx1"/>
                </a:solidFill>
              </a:rPr>
              <a:t> Contexte général du projet</a:t>
            </a:r>
          </a:p>
        </p:txBody>
      </p:sp>
      <p:sp>
        <p:nvSpPr>
          <p:cNvPr id="26" name="Rectangle 25">
            <a:extLst>
              <a:ext uri="{FF2B5EF4-FFF2-40B4-BE49-F238E27FC236}">
                <a16:creationId xmlns:a16="http://schemas.microsoft.com/office/drawing/2014/main" id="{19AD8F61-9824-6583-4DA3-C50F4ADBFDAC}"/>
              </a:ext>
            </a:extLst>
          </p:cNvPr>
          <p:cNvSpPr/>
          <p:nvPr/>
        </p:nvSpPr>
        <p:spPr>
          <a:xfrm>
            <a:off x="1455983" y="1739173"/>
            <a:ext cx="6486538" cy="3942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1800" b="1" dirty="0"/>
              <a:t> </a:t>
            </a:r>
            <a:r>
              <a:rPr lang="en-US" sz="1800" b="1" dirty="0" err="1">
                <a:solidFill>
                  <a:schemeClr val="tx1"/>
                </a:solidFill>
              </a:rPr>
              <a:t>Environnement</a:t>
            </a:r>
            <a:r>
              <a:rPr lang="en-US" sz="1800" b="1" dirty="0">
                <a:solidFill>
                  <a:schemeClr val="tx1"/>
                </a:solidFill>
              </a:rPr>
              <a:t> de travail</a:t>
            </a:r>
            <a:endParaRPr lang="fr-FR" sz="1800" b="1" dirty="0">
              <a:solidFill>
                <a:schemeClr val="tx1"/>
              </a:solidFill>
            </a:endParaRPr>
          </a:p>
        </p:txBody>
      </p:sp>
      <p:sp>
        <p:nvSpPr>
          <p:cNvPr id="27" name="Rectangle 26">
            <a:extLst>
              <a:ext uri="{FF2B5EF4-FFF2-40B4-BE49-F238E27FC236}">
                <a16:creationId xmlns:a16="http://schemas.microsoft.com/office/drawing/2014/main" id="{E62F34F0-9047-0920-7121-BD24D007E6A9}"/>
              </a:ext>
            </a:extLst>
          </p:cNvPr>
          <p:cNvSpPr/>
          <p:nvPr/>
        </p:nvSpPr>
        <p:spPr>
          <a:xfrm>
            <a:off x="1439731" y="2604554"/>
            <a:ext cx="6380213" cy="3942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fr-FR" sz="1800" b="1" dirty="0"/>
              <a:t>  Analyse conceptuelle</a:t>
            </a:r>
            <a:endParaRPr lang="fr-FR" sz="1800" dirty="0"/>
          </a:p>
          <a:p>
            <a:endParaRPr lang="fr-FR" sz="1800" b="1" dirty="0"/>
          </a:p>
        </p:txBody>
      </p:sp>
      <p:sp>
        <p:nvSpPr>
          <p:cNvPr id="29" name="Rectangle 28">
            <a:extLst>
              <a:ext uri="{FF2B5EF4-FFF2-40B4-BE49-F238E27FC236}">
                <a16:creationId xmlns:a16="http://schemas.microsoft.com/office/drawing/2014/main" id="{C69057A6-F0F6-D1DB-E823-60A29E29CDEB}"/>
              </a:ext>
            </a:extLst>
          </p:cNvPr>
          <p:cNvSpPr/>
          <p:nvPr/>
        </p:nvSpPr>
        <p:spPr>
          <a:xfrm>
            <a:off x="1455983" y="3864228"/>
            <a:ext cx="5369126" cy="3942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1800" b="1" dirty="0"/>
              <a:t> Conclusion et perspectives</a:t>
            </a:r>
            <a:endParaRPr lang="fr-FR" sz="1800" b="1" dirty="0"/>
          </a:p>
        </p:txBody>
      </p:sp>
      <p:sp>
        <p:nvSpPr>
          <p:cNvPr id="35" name="Organigramme : Connecteur 34">
            <a:extLst>
              <a:ext uri="{FF2B5EF4-FFF2-40B4-BE49-F238E27FC236}">
                <a16:creationId xmlns:a16="http://schemas.microsoft.com/office/drawing/2014/main" id="{DF399AF0-C4D1-5368-92E5-A37E6FB7A173}"/>
              </a:ext>
            </a:extLst>
          </p:cNvPr>
          <p:cNvSpPr/>
          <p:nvPr/>
        </p:nvSpPr>
        <p:spPr>
          <a:xfrm>
            <a:off x="722363" y="1108880"/>
            <a:ext cx="515676" cy="394291"/>
          </a:xfrm>
          <a:prstGeom prst="flowChartConnector">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b="1" dirty="0">
                <a:solidFill>
                  <a:srgbClr val="FFFF00"/>
                </a:solidFill>
              </a:rPr>
              <a:t>1</a:t>
            </a:r>
          </a:p>
        </p:txBody>
      </p:sp>
      <p:sp>
        <p:nvSpPr>
          <p:cNvPr id="2" name="Rectangle 1">
            <a:extLst>
              <a:ext uri="{FF2B5EF4-FFF2-40B4-BE49-F238E27FC236}">
                <a16:creationId xmlns:a16="http://schemas.microsoft.com/office/drawing/2014/main" id="{EBB1347B-99F8-C068-F7F4-83477F7DB0EC}"/>
              </a:ext>
            </a:extLst>
          </p:cNvPr>
          <p:cNvSpPr/>
          <p:nvPr/>
        </p:nvSpPr>
        <p:spPr>
          <a:xfrm>
            <a:off x="1455983" y="3171723"/>
            <a:ext cx="4811256" cy="3942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b="1" dirty="0"/>
          </a:p>
          <a:p>
            <a:r>
              <a:rPr lang="fr-FR" sz="1800" b="1" dirty="0"/>
              <a:t> </a:t>
            </a:r>
            <a:r>
              <a:rPr lang="en-US" sz="1800" b="1" dirty="0"/>
              <a:t>D</a:t>
            </a:r>
            <a:r>
              <a:rPr lang="fr-FR" sz="1800" b="1" dirty="0"/>
              <a:t>é</a:t>
            </a:r>
            <a:r>
              <a:rPr lang="en-US" sz="1800" b="1" dirty="0" err="1"/>
              <a:t>monstration</a:t>
            </a:r>
            <a:br>
              <a:rPr lang="fr-FR" dirty="0"/>
            </a:br>
            <a:endParaRPr lang="fr-FR" dirty="0"/>
          </a:p>
        </p:txBody>
      </p:sp>
      <p:sp>
        <p:nvSpPr>
          <p:cNvPr id="3" name="Organigramme : Connecteur 2">
            <a:extLst>
              <a:ext uri="{FF2B5EF4-FFF2-40B4-BE49-F238E27FC236}">
                <a16:creationId xmlns:a16="http://schemas.microsoft.com/office/drawing/2014/main" id="{0E03EF9C-F8C3-B29A-34E4-7B1741CFE76B}"/>
              </a:ext>
            </a:extLst>
          </p:cNvPr>
          <p:cNvSpPr/>
          <p:nvPr/>
        </p:nvSpPr>
        <p:spPr>
          <a:xfrm>
            <a:off x="711740" y="1750198"/>
            <a:ext cx="515676" cy="394291"/>
          </a:xfrm>
          <a:prstGeom prst="flowChartConnector">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b="1" dirty="0">
                <a:solidFill>
                  <a:srgbClr val="FFFF00"/>
                </a:solidFill>
              </a:rPr>
              <a:t>2</a:t>
            </a:r>
          </a:p>
        </p:txBody>
      </p:sp>
      <p:sp>
        <p:nvSpPr>
          <p:cNvPr id="5" name="Organigramme : Connecteur 4">
            <a:extLst>
              <a:ext uri="{FF2B5EF4-FFF2-40B4-BE49-F238E27FC236}">
                <a16:creationId xmlns:a16="http://schemas.microsoft.com/office/drawing/2014/main" id="{729B084E-0A90-136D-3B7A-E745B537167D}"/>
              </a:ext>
            </a:extLst>
          </p:cNvPr>
          <p:cNvSpPr/>
          <p:nvPr/>
        </p:nvSpPr>
        <p:spPr>
          <a:xfrm>
            <a:off x="737668" y="3820350"/>
            <a:ext cx="515676" cy="394291"/>
          </a:xfrm>
          <a:prstGeom prst="flowChartConnector">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b="1" dirty="0">
                <a:solidFill>
                  <a:srgbClr val="FFFF00"/>
                </a:solidFill>
              </a:rPr>
              <a:t>5</a:t>
            </a:r>
          </a:p>
        </p:txBody>
      </p:sp>
      <p:sp>
        <p:nvSpPr>
          <p:cNvPr id="6" name="Organigramme : Connecteur 5">
            <a:extLst>
              <a:ext uri="{FF2B5EF4-FFF2-40B4-BE49-F238E27FC236}">
                <a16:creationId xmlns:a16="http://schemas.microsoft.com/office/drawing/2014/main" id="{23AB0A6A-0380-DAF2-9636-A148D2B5DB31}"/>
              </a:ext>
            </a:extLst>
          </p:cNvPr>
          <p:cNvSpPr/>
          <p:nvPr/>
        </p:nvSpPr>
        <p:spPr>
          <a:xfrm>
            <a:off x="737668" y="3188331"/>
            <a:ext cx="515676" cy="394291"/>
          </a:xfrm>
          <a:prstGeom prst="flowChartConnector">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b="1" dirty="0">
                <a:solidFill>
                  <a:srgbClr val="FFFF00"/>
                </a:solidFill>
              </a:rPr>
              <a:t>4</a:t>
            </a:r>
          </a:p>
        </p:txBody>
      </p:sp>
      <p:sp>
        <p:nvSpPr>
          <p:cNvPr id="7" name="Organigramme : Connecteur 6">
            <a:extLst>
              <a:ext uri="{FF2B5EF4-FFF2-40B4-BE49-F238E27FC236}">
                <a16:creationId xmlns:a16="http://schemas.microsoft.com/office/drawing/2014/main" id="{63643618-7614-9E8E-264D-6B5082120B81}"/>
              </a:ext>
            </a:extLst>
          </p:cNvPr>
          <p:cNvSpPr/>
          <p:nvPr/>
        </p:nvSpPr>
        <p:spPr>
          <a:xfrm>
            <a:off x="737668" y="2464615"/>
            <a:ext cx="515676" cy="394291"/>
          </a:xfrm>
          <a:prstGeom prst="flowChartConnector">
            <a:avLst/>
          </a:prstGeom>
          <a:solidFill>
            <a:srgbClr val="0070C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b="1" dirty="0">
                <a:solidFill>
                  <a:srgbClr val="FFFF00"/>
                </a:solidFill>
              </a:rPr>
              <a:t>3</a:t>
            </a:r>
          </a:p>
        </p:txBody>
      </p:sp>
    </p:spTree>
    <p:extLst>
      <p:ext uri="{BB962C8B-B14F-4D97-AF65-F5344CB8AC3E}">
        <p14:creationId xmlns:p14="http://schemas.microsoft.com/office/powerpoint/2010/main" val="35948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9" grpId="0" animBg="1"/>
      <p:bldP spid="35" grpId="0" animBg="1"/>
      <p:bldP spid="2" grpId="0" animBg="1"/>
      <p:bldP spid="3"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ea typeface="Roboto Slab" panose="020B0604020202020204" charset="0"/>
              </a:rPr>
              <a:t>3. Analyse conceptuelle</a:t>
            </a:r>
            <a:br>
              <a:rPr lang="fr-FR" dirty="0"/>
            </a:br>
            <a:r>
              <a:rPr lang="fr-FR" dirty="0"/>
              <a:t>                                                                     </a:t>
            </a:r>
            <a:r>
              <a:rPr lang="fr-FR" sz="1800" dirty="0">
                <a:solidFill>
                  <a:srgbClr val="0070C0"/>
                </a:solidFill>
                <a:latin typeface="+mj-lt"/>
                <a:ea typeface="Roboto Slab" panose="020B0604020202020204" charset="0"/>
              </a:rPr>
              <a:t>Diagramme d’activité</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DC26B6F-1729-53D0-2BC1-D6B9643DC21F}"/>
              </a:ext>
            </a:extLst>
          </p:cNvPr>
          <p:cNvPicPr/>
          <p:nvPr/>
        </p:nvPicPr>
        <p:blipFill>
          <a:blip r:embed="rId3"/>
          <a:stretch/>
        </p:blipFill>
        <p:spPr>
          <a:xfrm>
            <a:off x="2101303" y="1124129"/>
            <a:ext cx="7000308" cy="3272256"/>
          </a:xfrm>
          <a:prstGeom prst="rect">
            <a:avLst/>
          </a:prstGeom>
          <a:ln w="0">
            <a:noFill/>
          </a:ln>
        </p:spPr>
      </p:pic>
      <p:sp>
        <p:nvSpPr>
          <p:cNvPr id="8" name="TextBox 7">
            <a:extLst>
              <a:ext uri="{FF2B5EF4-FFF2-40B4-BE49-F238E27FC236}">
                <a16:creationId xmlns:a16="http://schemas.microsoft.com/office/drawing/2014/main" id="{3DC86467-FA8F-FB63-5ED1-BCA0AECD64F1}"/>
              </a:ext>
            </a:extLst>
          </p:cNvPr>
          <p:cNvSpPr txBox="1"/>
          <p:nvPr/>
        </p:nvSpPr>
        <p:spPr>
          <a:xfrm>
            <a:off x="-1244432" y="2638362"/>
            <a:ext cx="4572000" cy="1446550"/>
          </a:xfrm>
          <a:prstGeom prst="rect">
            <a:avLst/>
          </a:prstGeom>
          <a:noFill/>
        </p:spPr>
        <p:txBody>
          <a:bodyPr wrap="square">
            <a:spAutoFit/>
          </a:bodyPr>
          <a:lstStyle/>
          <a:p>
            <a:pPr algn="ctr"/>
            <a:r>
              <a:rPr lang="fr-FR" sz="2000" dirty="0">
                <a:solidFill>
                  <a:srgbClr val="FF0000"/>
                </a:solidFill>
                <a:latin typeface="+mj-lt"/>
                <a:ea typeface="Roboto Slab"/>
                <a:sym typeface="Roboto Slab"/>
              </a:rPr>
              <a:t> </a:t>
            </a:r>
            <a:r>
              <a:rPr lang="fr-FR" sz="1800" dirty="0">
                <a:solidFill>
                  <a:srgbClr val="0070C0"/>
                </a:solidFill>
                <a:latin typeface="+mj-lt"/>
                <a:ea typeface="Roboto Slab" panose="020B0604020202020204" charset="0"/>
                <a:sym typeface="Roboto Slab"/>
              </a:rPr>
              <a:t>Transfert d’argent </a:t>
            </a:r>
            <a:endParaRPr lang="en-US" sz="1800" dirty="0">
              <a:solidFill>
                <a:srgbClr val="0070C0"/>
              </a:solidFill>
              <a:latin typeface="+mj-lt"/>
              <a:ea typeface="Roboto Slab" panose="020B0604020202020204" charset="0"/>
              <a:sym typeface="Roboto Slab"/>
            </a:endParaRPr>
          </a:p>
          <a:p>
            <a:pPr algn="ctr">
              <a:lnSpc>
                <a:spcPct val="100000"/>
              </a:lnSpc>
              <a:buNone/>
            </a:pPr>
            <a:endParaRPr lang="fr-FR" sz="2000" dirty="0">
              <a:solidFill>
                <a:srgbClr val="FF0000"/>
              </a:solidFill>
              <a:latin typeface="+mj-lt"/>
              <a:ea typeface="Roboto Slab"/>
              <a:sym typeface="Roboto Slab"/>
            </a:endParaRPr>
          </a:p>
          <a:p>
            <a:pPr algn="ctr">
              <a:lnSpc>
                <a:spcPct val="100000"/>
              </a:lnSpc>
              <a:buNone/>
            </a:pPr>
            <a:endParaRPr lang="fr-FR" sz="2000" dirty="0">
              <a:solidFill>
                <a:srgbClr val="FF0000"/>
              </a:solidFill>
              <a:latin typeface="+mj-lt"/>
              <a:ea typeface="Roboto Slab"/>
              <a:sym typeface="Roboto Slab"/>
            </a:endParaRPr>
          </a:p>
          <a:p>
            <a:pPr algn="ctr">
              <a:lnSpc>
                <a:spcPct val="100000"/>
              </a:lnSpc>
              <a:buNone/>
            </a:pPr>
            <a:endParaRPr lang="fr-FR" sz="1400" b="1" strike="noStrike" spc="-1" dirty="0">
              <a:latin typeface="Tw Cen MT"/>
            </a:endParaRPr>
          </a:p>
          <a:p>
            <a:pPr algn="ctr">
              <a:lnSpc>
                <a:spcPct val="100000"/>
              </a:lnSpc>
              <a:buNone/>
            </a:pPr>
            <a:endParaRPr lang="en-US" sz="1400" b="0" strike="noStrike" spc="-1" dirty="0">
              <a:latin typeface="Arial"/>
            </a:endParaRPr>
          </a:p>
        </p:txBody>
      </p:sp>
    </p:spTree>
    <p:extLst>
      <p:ext uri="{BB962C8B-B14F-4D97-AF65-F5344CB8AC3E}">
        <p14:creationId xmlns:p14="http://schemas.microsoft.com/office/powerpoint/2010/main" val="1470917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E6B7-9E62-9427-712A-BA6158C2E40F}"/>
              </a:ext>
            </a:extLst>
          </p:cNvPr>
          <p:cNvSpPr>
            <a:spLocks noGrp="1"/>
          </p:cNvSpPr>
          <p:nvPr>
            <p:ph type="title"/>
          </p:nvPr>
        </p:nvSpPr>
        <p:spPr>
          <a:xfrm>
            <a:off x="2708476" y="2068011"/>
            <a:ext cx="8188650" cy="702600"/>
          </a:xfrm>
        </p:spPr>
        <p:txBody>
          <a:bodyPr/>
          <a:lstStyle/>
          <a:p>
            <a:r>
              <a:rPr lang="fr-FR" sz="4400" b="1" dirty="0">
                <a:solidFill>
                  <a:srgbClr val="0070C0"/>
                </a:solidFill>
                <a:latin typeface="+mj-lt"/>
                <a:ea typeface="Roboto Slab" panose="020B0604020202020204" charset="0"/>
              </a:rPr>
              <a:t>Dé</a:t>
            </a:r>
            <a:r>
              <a:rPr lang="en-US" sz="4400" b="1" dirty="0" err="1">
                <a:solidFill>
                  <a:srgbClr val="0070C0"/>
                </a:solidFill>
                <a:latin typeface="+mj-lt"/>
                <a:ea typeface="Roboto Slab" panose="020B0604020202020204" charset="0"/>
              </a:rPr>
              <a:t>monstration</a:t>
            </a:r>
            <a:endParaRPr lang="fr-FR" sz="4400" b="1" dirty="0">
              <a:solidFill>
                <a:srgbClr val="0070C0"/>
              </a:solidFill>
              <a:latin typeface="+mj-lt"/>
              <a:ea typeface="Roboto Slab" panose="020B0604020202020204" charset="0"/>
            </a:endParaRPr>
          </a:p>
        </p:txBody>
      </p:sp>
      <p:sp>
        <p:nvSpPr>
          <p:cNvPr id="3" name="Slide Number Placeholder 2">
            <a:extLst>
              <a:ext uri="{FF2B5EF4-FFF2-40B4-BE49-F238E27FC236}">
                <a16:creationId xmlns:a16="http://schemas.microsoft.com/office/drawing/2014/main" id="{44E17D28-ADFD-74F9-B6EC-1401C04B1B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411687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3A2A-7FB5-55A8-7E82-FB56E62239E9}"/>
              </a:ext>
            </a:extLst>
          </p:cNvPr>
          <p:cNvSpPr>
            <a:spLocks noGrp="1"/>
          </p:cNvSpPr>
          <p:nvPr>
            <p:ph type="title"/>
          </p:nvPr>
        </p:nvSpPr>
        <p:spPr>
          <a:xfrm>
            <a:off x="977384" y="2220450"/>
            <a:ext cx="7571700" cy="702600"/>
          </a:xfrm>
        </p:spPr>
        <p:txBody>
          <a:bodyPr/>
          <a:lstStyle/>
          <a:p>
            <a:r>
              <a:rPr lang="en-US" sz="4400" b="1" dirty="0">
                <a:solidFill>
                  <a:srgbClr val="0070C0"/>
                </a:solidFill>
                <a:latin typeface="+mj-lt"/>
                <a:ea typeface="Roboto Slab" panose="020B0604020202020204" charset="0"/>
              </a:rPr>
              <a:t>Conclusion et perspectives</a:t>
            </a:r>
            <a:endParaRPr lang="fr-FR" sz="4400" b="1" dirty="0">
              <a:solidFill>
                <a:srgbClr val="0070C0"/>
              </a:solidFill>
              <a:latin typeface="+mj-lt"/>
              <a:ea typeface="Roboto Slab" panose="020B0604020202020204" charset="0"/>
            </a:endParaRPr>
          </a:p>
        </p:txBody>
      </p:sp>
      <p:sp>
        <p:nvSpPr>
          <p:cNvPr id="3" name="Slide Number Placeholder 2">
            <a:extLst>
              <a:ext uri="{FF2B5EF4-FFF2-40B4-BE49-F238E27FC236}">
                <a16:creationId xmlns:a16="http://schemas.microsoft.com/office/drawing/2014/main" id="{CF587D85-CDD9-8A66-6108-96441C64CF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6927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7B16-0975-63C7-3FF0-A5120C60C74F}"/>
              </a:ext>
            </a:extLst>
          </p:cNvPr>
          <p:cNvSpPr>
            <a:spLocks noGrp="1"/>
          </p:cNvSpPr>
          <p:nvPr>
            <p:ph type="title"/>
          </p:nvPr>
        </p:nvSpPr>
        <p:spPr>
          <a:xfrm>
            <a:off x="82766" y="904866"/>
            <a:ext cx="2007292" cy="702600"/>
          </a:xfrm>
        </p:spPr>
        <p:txBody>
          <a:bodyPr/>
          <a:lstStyle/>
          <a:p>
            <a:r>
              <a:rPr lang="en-US" dirty="0" err="1"/>
              <a:t>Obectif</a:t>
            </a:r>
            <a:r>
              <a:rPr lang="en-US" dirty="0"/>
              <a:t> attaint</a:t>
            </a:r>
            <a:br>
              <a:rPr lang="en-US" dirty="0"/>
            </a:br>
            <a:endParaRPr lang="fr-FR" dirty="0"/>
          </a:p>
        </p:txBody>
      </p:sp>
      <p:sp>
        <p:nvSpPr>
          <p:cNvPr id="3" name="Slide Number Placeholder 2">
            <a:extLst>
              <a:ext uri="{FF2B5EF4-FFF2-40B4-BE49-F238E27FC236}">
                <a16:creationId xmlns:a16="http://schemas.microsoft.com/office/drawing/2014/main" id="{851DB95C-E75F-CA45-2FCA-4CAC56D540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5" name="TextBox 4">
            <a:extLst>
              <a:ext uri="{FF2B5EF4-FFF2-40B4-BE49-F238E27FC236}">
                <a16:creationId xmlns:a16="http://schemas.microsoft.com/office/drawing/2014/main" id="{B88F735D-E71F-B700-F2B8-B5FF32284C62}"/>
              </a:ext>
            </a:extLst>
          </p:cNvPr>
          <p:cNvSpPr txBox="1"/>
          <p:nvPr/>
        </p:nvSpPr>
        <p:spPr>
          <a:xfrm>
            <a:off x="82766" y="1356086"/>
            <a:ext cx="4572000" cy="754053"/>
          </a:xfrm>
          <a:prstGeom prst="rect">
            <a:avLst/>
          </a:prstGeom>
          <a:noFill/>
        </p:spPr>
        <p:txBody>
          <a:bodyPr wrap="square">
            <a:spAutoFit/>
          </a:bodyPr>
          <a:lstStyle/>
          <a:p>
            <a:pPr marL="457200" indent="-355600" algn="just">
              <a:spcBef>
                <a:spcPts val="600"/>
              </a:spcBef>
              <a:spcAft>
                <a:spcPts val="1200"/>
              </a:spcAft>
              <a:buClr>
                <a:schemeClr val="accent2"/>
              </a:buClr>
              <a:buSzPts val="2000"/>
              <a:buFont typeface="Source Sans Pro"/>
              <a:buChar char="◎"/>
            </a:pPr>
            <a:r>
              <a:rPr lang="en-US" dirty="0"/>
              <a:t>A</a:t>
            </a:r>
            <a:r>
              <a:rPr lang="fr-FR" dirty="0" err="1"/>
              <a:t>pplication</a:t>
            </a:r>
            <a:r>
              <a:rPr lang="fr-FR" dirty="0"/>
              <a:t> de transfert d’argent.</a:t>
            </a:r>
          </a:p>
          <a:p>
            <a:pPr marL="457200" indent="-355600" algn="just">
              <a:spcBef>
                <a:spcPts val="600"/>
              </a:spcBef>
              <a:spcAft>
                <a:spcPts val="1200"/>
              </a:spcAft>
              <a:buClr>
                <a:schemeClr val="accent2"/>
              </a:buClr>
              <a:buSzPts val="2000"/>
              <a:buFont typeface="Source Sans Pro"/>
              <a:buChar char="◎"/>
            </a:pPr>
            <a:r>
              <a:rPr lang="fr-FR" sz="1400" dirty="0"/>
              <a:t>Application de service client.</a:t>
            </a:r>
          </a:p>
        </p:txBody>
      </p:sp>
      <p:sp>
        <p:nvSpPr>
          <p:cNvPr id="6" name="Title 1">
            <a:extLst>
              <a:ext uri="{FF2B5EF4-FFF2-40B4-BE49-F238E27FC236}">
                <a16:creationId xmlns:a16="http://schemas.microsoft.com/office/drawing/2014/main" id="{EFBE3D7C-5961-2725-4605-7A1797F60EB2}"/>
              </a:ext>
            </a:extLst>
          </p:cNvPr>
          <p:cNvSpPr txBox="1">
            <a:spLocks/>
          </p:cNvSpPr>
          <p:nvPr/>
        </p:nvSpPr>
        <p:spPr>
          <a:xfrm>
            <a:off x="82766" y="2241932"/>
            <a:ext cx="427822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dirty="0">
                <a:solidFill>
                  <a:srgbClr val="00B050"/>
                </a:solidFill>
              </a:rPr>
              <a:t>Nouvelle </a:t>
            </a:r>
            <a:r>
              <a:rPr lang="en-US" dirty="0" err="1">
                <a:solidFill>
                  <a:srgbClr val="00B050"/>
                </a:solidFill>
              </a:rPr>
              <a:t>connaissance</a:t>
            </a:r>
            <a:br>
              <a:rPr lang="en-US" dirty="0"/>
            </a:br>
            <a:endParaRPr lang="fr-FR" dirty="0"/>
          </a:p>
        </p:txBody>
      </p:sp>
      <p:sp>
        <p:nvSpPr>
          <p:cNvPr id="8" name="TextBox 7">
            <a:extLst>
              <a:ext uri="{FF2B5EF4-FFF2-40B4-BE49-F238E27FC236}">
                <a16:creationId xmlns:a16="http://schemas.microsoft.com/office/drawing/2014/main" id="{640C415C-AC87-DD08-AF77-5FF86481C32D}"/>
              </a:ext>
            </a:extLst>
          </p:cNvPr>
          <p:cNvSpPr txBox="1"/>
          <p:nvPr/>
        </p:nvSpPr>
        <p:spPr>
          <a:xfrm>
            <a:off x="82766" y="2323278"/>
            <a:ext cx="4572000" cy="1646605"/>
          </a:xfrm>
          <a:prstGeom prst="rect">
            <a:avLst/>
          </a:prstGeom>
          <a:noFill/>
        </p:spPr>
        <p:txBody>
          <a:bodyPr wrap="square">
            <a:spAutoFit/>
          </a:bodyPr>
          <a:lstStyle/>
          <a:p>
            <a:pPr marL="101600" algn="just">
              <a:spcBef>
                <a:spcPts val="600"/>
              </a:spcBef>
              <a:spcAft>
                <a:spcPts val="1200"/>
              </a:spcAft>
              <a:buClr>
                <a:schemeClr val="accent2"/>
              </a:buClr>
              <a:buSzPts val="2000"/>
            </a:pPr>
            <a:endParaRPr lang="en-US" dirty="0"/>
          </a:p>
          <a:p>
            <a:pPr marL="457200" indent="-355600" algn="just">
              <a:spcBef>
                <a:spcPts val="600"/>
              </a:spcBef>
              <a:spcAft>
                <a:spcPts val="1200"/>
              </a:spcAft>
              <a:buClr>
                <a:schemeClr val="accent2"/>
              </a:buClr>
              <a:buSzPts val="2000"/>
              <a:buFont typeface="Source Sans Pro"/>
              <a:buChar char="◎"/>
            </a:pPr>
            <a:r>
              <a:rPr lang="en-US" dirty="0"/>
              <a:t>Laravel.</a:t>
            </a:r>
          </a:p>
          <a:p>
            <a:pPr marL="457200" indent="-355600" algn="just">
              <a:spcBef>
                <a:spcPts val="600"/>
              </a:spcBef>
              <a:spcAft>
                <a:spcPts val="1200"/>
              </a:spcAft>
              <a:buClr>
                <a:schemeClr val="accent2"/>
              </a:buClr>
              <a:buSzPts val="2000"/>
              <a:buFont typeface="Source Sans Pro"/>
              <a:buChar char="◎"/>
            </a:pPr>
            <a:r>
              <a:rPr lang="en-US" dirty="0"/>
              <a:t>Flutter.</a:t>
            </a:r>
          </a:p>
          <a:p>
            <a:pPr marL="457200" indent="-355600" algn="just">
              <a:spcBef>
                <a:spcPts val="600"/>
              </a:spcBef>
              <a:spcAft>
                <a:spcPts val="1200"/>
              </a:spcAft>
              <a:buClr>
                <a:schemeClr val="accent2"/>
              </a:buClr>
              <a:buSzPts val="2000"/>
              <a:buFont typeface="Source Sans Pro"/>
              <a:buChar char="◎"/>
            </a:pPr>
            <a:r>
              <a:rPr lang="en-US" dirty="0"/>
              <a:t>Firebase.</a:t>
            </a:r>
            <a:endParaRPr lang="fr-FR" dirty="0"/>
          </a:p>
        </p:txBody>
      </p:sp>
      <p:pic>
        <p:nvPicPr>
          <p:cNvPr id="10" name="Picture 9">
            <a:extLst>
              <a:ext uri="{FF2B5EF4-FFF2-40B4-BE49-F238E27FC236}">
                <a16:creationId xmlns:a16="http://schemas.microsoft.com/office/drawing/2014/main" id="{A906D196-897C-D8BB-F44E-B0CB1AD5DB75}"/>
              </a:ext>
            </a:extLst>
          </p:cNvPr>
          <p:cNvPicPr>
            <a:picLocks noChangeAspect="1"/>
          </p:cNvPicPr>
          <p:nvPr/>
        </p:nvPicPr>
        <p:blipFill>
          <a:blip r:embed="rId2"/>
          <a:stretch>
            <a:fillRect/>
          </a:stretch>
        </p:blipFill>
        <p:spPr>
          <a:xfrm>
            <a:off x="2866451" y="732046"/>
            <a:ext cx="3074505" cy="3297343"/>
          </a:xfrm>
          <a:prstGeom prst="rect">
            <a:avLst/>
          </a:prstGeom>
        </p:spPr>
      </p:pic>
      <p:sp>
        <p:nvSpPr>
          <p:cNvPr id="11" name="Title 1">
            <a:extLst>
              <a:ext uri="{FF2B5EF4-FFF2-40B4-BE49-F238E27FC236}">
                <a16:creationId xmlns:a16="http://schemas.microsoft.com/office/drawing/2014/main" id="{12DB419F-F1DD-AF7D-0C1D-C056DF217F14}"/>
              </a:ext>
            </a:extLst>
          </p:cNvPr>
          <p:cNvSpPr txBox="1">
            <a:spLocks/>
          </p:cNvSpPr>
          <p:nvPr/>
        </p:nvSpPr>
        <p:spPr>
          <a:xfrm>
            <a:off x="6661394" y="904866"/>
            <a:ext cx="218115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US" dirty="0">
                <a:solidFill>
                  <a:srgbClr val="C00000"/>
                </a:solidFill>
              </a:rPr>
              <a:t>Vie </a:t>
            </a:r>
            <a:r>
              <a:rPr lang="en-US" dirty="0" err="1">
                <a:solidFill>
                  <a:srgbClr val="C00000"/>
                </a:solidFill>
              </a:rPr>
              <a:t>d’entreprise</a:t>
            </a:r>
            <a:br>
              <a:rPr lang="en-US" dirty="0"/>
            </a:br>
            <a:endParaRPr lang="fr-FR" dirty="0"/>
          </a:p>
        </p:txBody>
      </p:sp>
      <p:sp>
        <p:nvSpPr>
          <p:cNvPr id="13" name="TextBox 12">
            <a:extLst>
              <a:ext uri="{FF2B5EF4-FFF2-40B4-BE49-F238E27FC236}">
                <a16:creationId xmlns:a16="http://schemas.microsoft.com/office/drawing/2014/main" id="{5D476EEE-D75A-29D4-1E76-064F02AEE9F5}"/>
              </a:ext>
            </a:extLst>
          </p:cNvPr>
          <p:cNvSpPr txBox="1"/>
          <p:nvPr/>
        </p:nvSpPr>
        <p:spPr>
          <a:xfrm>
            <a:off x="5379072" y="1320149"/>
            <a:ext cx="4270257" cy="307777"/>
          </a:xfrm>
          <a:prstGeom prst="rect">
            <a:avLst/>
          </a:prstGeom>
          <a:noFill/>
        </p:spPr>
        <p:txBody>
          <a:bodyPr wrap="square">
            <a:spAutoFit/>
          </a:bodyPr>
          <a:lstStyle/>
          <a:p>
            <a:pPr marL="457200" indent="-355600" algn="just">
              <a:spcBef>
                <a:spcPts val="600"/>
              </a:spcBef>
              <a:spcAft>
                <a:spcPts val="1200"/>
              </a:spcAft>
              <a:buClr>
                <a:schemeClr val="accent2"/>
              </a:buClr>
              <a:buSzPts val="2000"/>
              <a:buFont typeface="Source Sans Pro"/>
              <a:buChar char="◎"/>
            </a:pPr>
            <a:r>
              <a:rPr lang="en-US" dirty="0"/>
              <a:t>Se </a:t>
            </a:r>
            <a:r>
              <a:rPr lang="en-US" dirty="0" err="1"/>
              <a:t>familiariser</a:t>
            </a:r>
            <a:r>
              <a:rPr lang="en-US" dirty="0"/>
              <a:t> avec la vie </a:t>
            </a:r>
            <a:r>
              <a:rPr lang="en-US" dirty="0" err="1"/>
              <a:t>professionnel</a:t>
            </a:r>
            <a:r>
              <a:rPr lang="en-US" dirty="0"/>
              <a:t>.</a:t>
            </a:r>
          </a:p>
        </p:txBody>
      </p:sp>
      <p:sp>
        <p:nvSpPr>
          <p:cNvPr id="14" name="Title 1">
            <a:extLst>
              <a:ext uri="{FF2B5EF4-FFF2-40B4-BE49-F238E27FC236}">
                <a16:creationId xmlns:a16="http://schemas.microsoft.com/office/drawing/2014/main" id="{CEB56492-300E-7286-38F9-4599B784F50E}"/>
              </a:ext>
            </a:extLst>
          </p:cNvPr>
          <p:cNvSpPr txBox="1">
            <a:spLocks/>
          </p:cNvSpPr>
          <p:nvPr/>
        </p:nvSpPr>
        <p:spPr>
          <a:xfrm>
            <a:off x="6661394" y="2044363"/>
            <a:ext cx="2181156"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solidFill>
                  <a:srgbClr val="FFC000"/>
                </a:solidFill>
              </a:rPr>
              <a:t>Perspectives</a:t>
            </a:r>
            <a:br>
              <a:rPr lang="en-US" dirty="0"/>
            </a:br>
            <a:endParaRPr lang="fr-FR" dirty="0"/>
          </a:p>
        </p:txBody>
      </p:sp>
      <p:sp>
        <p:nvSpPr>
          <p:cNvPr id="16" name="TextBox 15">
            <a:extLst>
              <a:ext uri="{FF2B5EF4-FFF2-40B4-BE49-F238E27FC236}">
                <a16:creationId xmlns:a16="http://schemas.microsoft.com/office/drawing/2014/main" id="{291E469F-988E-501B-17DE-D5DE73530A62}"/>
              </a:ext>
            </a:extLst>
          </p:cNvPr>
          <p:cNvSpPr txBox="1"/>
          <p:nvPr/>
        </p:nvSpPr>
        <p:spPr>
          <a:xfrm>
            <a:off x="5327808" y="2523806"/>
            <a:ext cx="4848328" cy="2092881"/>
          </a:xfrm>
          <a:prstGeom prst="rect">
            <a:avLst/>
          </a:prstGeom>
          <a:noFill/>
        </p:spPr>
        <p:txBody>
          <a:bodyPr wrap="square">
            <a:spAutoFit/>
          </a:bodyPr>
          <a:lstStyle/>
          <a:p>
            <a:pPr marL="457200" indent="-355600" algn="just">
              <a:spcBef>
                <a:spcPts val="600"/>
              </a:spcBef>
              <a:spcAft>
                <a:spcPts val="1200"/>
              </a:spcAft>
              <a:buClr>
                <a:schemeClr val="accent2"/>
              </a:buClr>
              <a:buSzPts val="2000"/>
              <a:buFont typeface="Source Sans Pro"/>
              <a:buChar char="◎"/>
            </a:pPr>
            <a:r>
              <a:rPr lang="fr-FR" dirty="0"/>
              <a:t>Compléter les fonctionnalités inachevées</a:t>
            </a:r>
            <a:r>
              <a:rPr lang="en-US" spc="-1" dirty="0"/>
              <a:t>.</a:t>
            </a:r>
            <a:endParaRPr lang="fr-FR" dirty="0"/>
          </a:p>
          <a:p>
            <a:pPr marL="457200" indent="-355600" algn="just">
              <a:spcBef>
                <a:spcPts val="600"/>
              </a:spcBef>
              <a:spcAft>
                <a:spcPts val="1200"/>
              </a:spcAft>
              <a:buClr>
                <a:schemeClr val="accent2"/>
              </a:buClr>
              <a:buSzPts val="2000"/>
              <a:buFont typeface="Source Sans Pro"/>
              <a:buChar char="◎"/>
            </a:pPr>
            <a:r>
              <a:rPr lang="fr-FR" dirty="0"/>
              <a:t>abergement de l’application sur google</a:t>
            </a:r>
          </a:p>
          <a:p>
            <a:pPr marL="101600" algn="just">
              <a:spcBef>
                <a:spcPts val="600"/>
              </a:spcBef>
              <a:spcAft>
                <a:spcPts val="1200"/>
              </a:spcAft>
              <a:buClr>
                <a:schemeClr val="accent2"/>
              </a:buClr>
              <a:buSzPts val="2000"/>
            </a:pPr>
            <a:r>
              <a:rPr lang="fr-FR" dirty="0"/>
              <a:t>        </a:t>
            </a:r>
            <a:r>
              <a:rPr lang="fr-FR" dirty="0" err="1"/>
              <a:t>play</a:t>
            </a:r>
            <a:r>
              <a:rPr lang="fr-FR" dirty="0"/>
              <a:t> </a:t>
            </a:r>
            <a:r>
              <a:rPr lang="fr-FR" dirty="0" err="1"/>
              <a:t>sotre</a:t>
            </a:r>
            <a:r>
              <a:rPr lang="fr-FR" dirty="0"/>
              <a:t> et app store .</a:t>
            </a:r>
          </a:p>
          <a:p>
            <a:pPr marL="457200" indent="-355600" algn="just">
              <a:spcBef>
                <a:spcPts val="600"/>
              </a:spcBef>
              <a:spcAft>
                <a:spcPts val="1200"/>
              </a:spcAft>
              <a:buClr>
                <a:schemeClr val="accent2"/>
              </a:buClr>
              <a:buSzPts val="2000"/>
              <a:buFont typeface="Source Sans Pro"/>
              <a:buChar char="◎"/>
            </a:pPr>
            <a:r>
              <a:rPr lang="fr-FR" dirty="0"/>
              <a:t>Evolutions et corrections. </a:t>
            </a:r>
          </a:p>
          <a:p>
            <a:pPr marL="457200" indent="-355600" algn="just">
              <a:spcBef>
                <a:spcPts val="600"/>
              </a:spcBef>
              <a:spcAft>
                <a:spcPts val="1200"/>
              </a:spcAft>
              <a:buClr>
                <a:schemeClr val="accent2"/>
              </a:buClr>
              <a:buSzPts val="2000"/>
              <a:buFont typeface="Source Sans Pro"/>
              <a:buChar char="◎"/>
            </a:pPr>
            <a:endParaRPr lang="en-US" dirty="0"/>
          </a:p>
        </p:txBody>
      </p:sp>
    </p:spTree>
    <p:extLst>
      <p:ext uri="{BB962C8B-B14F-4D97-AF65-F5344CB8AC3E}">
        <p14:creationId xmlns:p14="http://schemas.microsoft.com/office/powerpoint/2010/main" val="40430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1000"/>
                                        <p:tgtEl>
                                          <p:spTgt spid="8">
                                            <p:txEl>
                                              <p:pRg st="1" end="1"/>
                                            </p:txEl>
                                          </p:spTgt>
                                        </p:tgtEl>
                                      </p:cBhvr>
                                    </p:animEffect>
                                    <p:anim calcmode="lin" valueType="num">
                                      <p:cBhvr>
                                        <p:cTn id="3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1000"/>
                                        <p:tgtEl>
                                          <p:spTgt spid="8">
                                            <p:txEl>
                                              <p:pRg st="2" end="2"/>
                                            </p:txEl>
                                          </p:spTgt>
                                        </p:tgtEl>
                                      </p:cBhvr>
                                    </p:animEffect>
                                    <p:anim calcmode="lin" valueType="num">
                                      <p:cBhvr>
                                        <p:cTn id="4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Effect transition="in" filter="fade">
                                      <p:cBhvr>
                                        <p:cTn id="49" dur="1000"/>
                                        <p:tgtEl>
                                          <p:spTgt spid="8">
                                            <p:txEl>
                                              <p:pRg st="3" end="3"/>
                                            </p:txEl>
                                          </p:spTgt>
                                        </p:tgtEl>
                                      </p:cBhvr>
                                    </p:animEffect>
                                    <p:anim calcmode="lin" valueType="num">
                                      <p:cBhvr>
                                        <p:cTn id="5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Effect transition="in" filter="fade">
                                      <p:cBhvr>
                                        <p:cTn id="63" dur="1000"/>
                                        <p:tgtEl>
                                          <p:spTgt spid="13">
                                            <p:txEl>
                                              <p:pRg st="0" end="0"/>
                                            </p:txEl>
                                          </p:spTgt>
                                        </p:tgtEl>
                                      </p:cBhvr>
                                    </p:animEffect>
                                    <p:anim calcmode="lin" valueType="num">
                                      <p:cBhvr>
                                        <p:cTn id="6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4">
                                            <p:txEl>
                                              <p:pRg st="0" end="0"/>
                                            </p:txEl>
                                          </p:spTgt>
                                        </p:tgtEl>
                                        <p:attrNameLst>
                                          <p:attrName>style.visibility</p:attrName>
                                        </p:attrNameLst>
                                      </p:cBhvr>
                                      <p:to>
                                        <p:strVal val="visible"/>
                                      </p:to>
                                    </p:set>
                                    <p:animEffect transition="in" filter="fade">
                                      <p:cBhvr>
                                        <p:cTn id="70" dur="1000"/>
                                        <p:tgtEl>
                                          <p:spTgt spid="14">
                                            <p:txEl>
                                              <p:pRg st="0" end="0"/>
                                            </p:txEl>
                                          </p:spTgt>
                                        </p:tgtEl>
                                      </p:cBhvr>
                                    </p:animEffect>
                                    <p:anim calcmode="lin" valueType="num">
                                      <p:cBhvr>
                                        <p:cTn id="7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6">
                                            <p:txEl>
                                              <p:pRg st="0" end="0"/>
                                            </p:txEl>
                                          </p:spTgt>
                                        </p:tgtEl>
                                        <p:attrNameLst>
                                          <p:attrName>style.visibility</p:attrName>
                                        </p:attrNameLst>
                                      </p:cBhvr>
                                      <p:to>
                                        <p:strVal val="visible"/>
                                      </p:to>
                                    </p:set>
                                    <p:animEffect transition="in" filter="fade">
                                      <p:cBhvr>
                                        <p:cTn id="77" dur="1000"/>
                                        <p:tgtEl>
                                          <p:spTgt spid="16">
                                            <p:txEl>
                                              <p:pRg st="0" end="0"/>
                                            </p:txEl>
                                          </p:spTgt>
                                        </p:tgtEl>
                                      </p:cBhvr>
                                    </p:animEffect>
                                    <p:anim calcmode="lin" valueType="num">
                                      <p:cBhvr>
                                        <p:cTn id="7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6">
                                            <p:txEl>
                                              <p:pRg st="1" end="1"/>
                                            </p:txEl>
                                          </p:spTgt>
                                        </p:tgtEl>
                                        <p:attrNameLst>
                                          <p:attrName>style.visibility</p:attrName>
                                        </p:attrNameLst>
                                      </p:cBhvr>
                                      <p:to>
                                        <p:strVal val="visible"/>
                                      </p:to>
                                    </p:set>
                                    <p:animEffect transition="in" filter="fade">
                                      <p:cBhvr>
                                        <p:cTn id="84" dur="1000"/>
                                        <p:tgtEl>
                                          <p:spTgt spid="16">
                                            <p:txEl>
                                              <p:pRg st="1" end="1"/>
                                            </p:txEl>
                                          </p:spTgt>
                                        </p:tgtEl>
                                      </p:cBhvr>
                                    </p:animEffect>
                                    <p:anim calcmode="lin" valueType="num">
                                      <p:cBhvr>
                                        <p:cTn id="8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6">
                                            <p:txEl>
                                              <p:pRg st="2" end="2"/>
                                            </p:txEl>
                                          </p:spTgt>
                                        </p:tgtEl>
                                        <p:attrNameLst>
                                          <p:attrName>style.visibility</p:attrName>
                                        </p:attrNameLst>
                                      </p:cBhvr>
                                      <p:to>
                                        <p:strVal val="visible"/>
                                      </p:to>
                                    </p:set>
                                    <p:animEffect transition="in" filter="fade">
                                      <p:cBhvr>
                                        <p:cTn id="89" dur="1000"/>
                                        <p:tgtEl>
                                          <p:spTgt spid="16">
                                            <p:txEl>
                                              <p:pRg st="2" end="2"/>
                                            </p:txEl>
                                          </p:spTgt>
                                        </p:tgtEl>
                                      </p:cBhvr>
                                    </p:animEffect>
                                    <p:anim calcmode="lin" valueType="num">
                                      <p:cBhvr>
                                        <p:cTn id="90"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91"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6">
                                            <p:txEl>
                                              <p:pRg st="3" end="3"/>
                                            </p:txEl>
                                          </p:spTgt>
                                        </p:tgtEl>
                                        <p:attrNameLst>
                                          <p:attrName>style.visibility</p:attrName>
                                        </p:attrNameLst>
                                      </p:cBhvr>
                                      <p:to>
                                        <p:strVal val="visible"/>
                                      </p:to>
                                    </p:set>
                                    <p:animEffect transition="in" filter="fade">
                                      <p:cBhvr>
                                        <p:cTn id="96" dur="1000"/>
                                        <p:tgtEl>
                                          <p:spTgt spid="16">
                                            <p:txEl>
                                              <p:pRg st="3" end="3"/>
                                            </p:txEl>
                                          </p:spTgt>
                                        </p:tgtEl>
                                      </p:cBhvr>
                                    </p:animEffect>
                                    <p:anim calcmode="lin" valueType="num">
                                      <p:cBhvr>
                                        <p:cTn id="97"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98"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2" name="Google Shape;324;p34">
            <a:extLst>
              <a:ext uri="{FF2B5EF4-FFF2-40B4-BE49-F238E27FC236}">
                <a16:creationId xmlns:a16="http://schemas.microsoft.com/office/drawing/2014/main" id="{454DE79B-0FE8-8AA5-2F48-83A187336831}"/>
              </a:ext>
            </a:extLst>
          </p:cNvPr>
          <p:cNvSpPr txBox="1">
            <a:spLocks/>
          </p:cNvSpPr>
          <p:nvPr/>
        </p:nvSpPr>
        <p:spPr>
          <a:xfrm>
            <a:off x="850605" y="733647"/>
            <a:ext cx="8208334" cy="197844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fr-FR" sz="4400" b="1" dirty="0">
                <a:solidFill>
                  <a:srgbClr val="0070C0"/>
                </a:solidFill>
                <a:latin typeface="+mj-lt"/>
                <a:ea typeface="Roboto Slab" panose="020B0604020202020204" charset="0"/>
                <a:cs typeface="Roboto Slab"/>
                <a:sym typeface="Roboto Slab"/>
              </a:rPr>
              <a:t>Merci pour votre attention!</a:t>
            </a:r>
          </a:p>
        </p:txBody>
      </p:sp>
    </p:spTree>
    <p:extLst>
      <p:ext uri="{BB962C8B-B14F-4D97-AF65-F5344CB8AC3E}">
        <p14:creationId xmlns:p14="http://schemas.microsoft.com/office/powerpoint/2010/main" val="222867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7" name="Rectangle 6">
            <a:extLst>
              <a:ext uri="{FF2B5EF4-FFF2-40B4-BE49-F238E27FC236}">
                <a16:creationId xmlns:a16="http://schemas.microsoft.com/office/drawing/2014/main" id="{28344CD7-DAC4-1A0B-45E6-B0A0345639ED}"/>
              </a:ext>
            </a:extLst>
          </p:cNvPr>
          <p:cNvSpPr/>
          <p:nvPr/>
        </p:nvSpPr>
        <p:spPr>
          <a:xfrm>
            <a:off x="1129085" y="2038556"/>
            <a:ext cx="6624084" cy="13739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0000"/>
              </a:lnSpc>
              <a:buNone/>
            </a:pPr>
            <a:r>
              <a:rPr lang="fr-FR" sz="2000" b="1" dirty="0">
                <a:solidFill>
                  <a:srgbClr val="0070C0"/>
                </a:solidFill>
                <a:latin typeface="Arial" panose="020B0604020202020204" pitchFamily="34" charset="0"/>
              </a:rPr>
              <a:t>CREATION D’UN SYSTEME DE GESTION DE RELATION CLIENT (CRM) ET LA CONNAISSANCE CLIENT (KYC) </a:t>
            </a:r>
            <a:endParaRPr lang="en-US" sz="2000" b="1" dirty="0">
              <a:solidFill>
                <a:srgbClr val="0070C0"/>
              </a:solidFill>
              <a:latin typeface="Arial" panose="020B0604020202020204" pitchFamily="34" charset="0"/>
            </a:endParaRPr>
          </a:p>
        </p:txBody>
      </p:sp>
      <p:sp>
        <p:nvSpPr>
          <p:cNvPr id="8" name="Rectangle 7">
            <a:extLst>
              <a:ext uri="{FF2B5EF4-FFF2-40B4-BE49-F238E27FC236}">
                <a16:creationId xmlns:a16="http://schemas.microsoft.com/office/drawing/2014/main" id="{644AE860-DA8A-98E2-514D-CD4C85548EC2}"/>
              </a:ext>
            </a:extLst>
          </p:cNvPr>
          <p:cNvSpPr/>
          <p:nvPr/>
        </p:nvSpPr>
        <p:spPr>
          <a:xfrm>
            <a:off x="2713337" y="1607189"/>
            <a:ext cx="3455581" cy="2475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b="0" i="0" dirty="0">
                <a:solidFill>
                  <a:schemeClr val="tx1"/>
                </a:solidFill>
                <a:effectLst/>
                <a:latin typeface="Arial" panose="020B0604020202020204" pitchFamily="34" charset="0"/>
              </a:rPr>
              <a:t>Mémoire de fin d’études</a:t>
            </a:r>
            <a:r>
              <a:rPr lang="ar-SA" b="0" i="0" dirty="0">
                <a:solidFill>
                  <a:schemeClr val="tx1"/>
                </a:solidFill>
                <a:effectLst/>
                <a:latin typeface="Arial" panose="020B0604020202020204" pitchFamily="34" charset="0"/>
              </a:rPr>
              <a:t> </a:t>
            </a:r>
            <a:r>
              <a:rPr lang="fr-FR" dirty="0">
                <a:solidFill>
                  <a:schemeClr val="tx1"/>
                </a:solidFill>
                <a:latin typeface="Source Sans Pro" panose="020B0503030403020204" pitchFamily="34" charset="0"/>
                <a:ea typeface="Source Sans Pro" panose="020B0503030403020204" pitchFamily="34" charset="0"/>
              </a:rPr>
              <a:t>sous le thème : </a:t>
            </a:r>
            <a:endParaRPr lang="fr-FR" dirty="0"/>
          </a:p>
        </p:txBody>
      </p:sp>
      <p:sp>
        <p:nvSpPr>
          <p:cNvPr id="9" name="Rectangle 8">
            <a:extLst>
              <a:ext uri="{FF2B5EF4-FFF2-40B4-BE49-F238E27FC236}">
                <a16:creationId xmlns:a16="http://schemas.microsoft.com/office/drawing/2014/main" id="{E3F32167-4A80-1C28-3313-B6B4D43915C2}"/>
              </a:ext>
            </a:extLst>
          </p:cNvPr>
          <p:cNvSpPr/>
          <p:nvPr/>
        </p:nvSpPr>
        <p:spPr>
          <a:xfrm>
            <a:off x="419715" y="3704632"/>
            <a:ext cx="3053735" cy="7016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Réalisé par :</a:t>
            </a:r>
            <a:br>
              <a:rPr lang="fr-FR" dirty="0"/>
            </a:br>
            <a:r>
              <a:rPr lang="fr-FR" b="0" i="0" dirty="0">
                <a:effectLst/>
                <a:latin typeface="Arial" panose="020B0604020202020204" pitchFamily="34" charset="0"/>
              </a:rPr>
              <a:t>Mohamed </a:t>
            </a:r>
            <a:r>
              <a:rPr lang="fr-FR" b="0" i="0" dirty="0" err="1">
                <a:effectLst/>
                <a:latin typeface="Arial" panose="020B0604020202020204" pitchFamily="34" charset="0"/>
              </a:rPr>
              <a:t>Lemine</a:t>
            </a:r>
            <a:r>
              <a:rPr lang="fr-FR" b="0" i="0" dirty="0">
                <a:effectLst/>
                <a:latin typeface="Arial" panose="020B0604020202020204" pitchFamily="34" charset="0"/>
              </a:rPr>
              <a:t> Salem M’</a:t>
            </a:r>
            <a:r>
              <a:rPr lang="fr-FR" b="0" i="0" dirty="0" err="1">
                <a:effectLst/>
                <a:latin typeface="Arial" panose="020B0604020202020204" pitchFamily="34" charset="0"/>
              </a:rPr>
              <a:t>bedah</a:t>
            </a:r>
            <a:endParaRPr lang="fr-FR" dirty="0"/>
          </a:p>
        </p:txBody>
      </p:sp>
      <p:sp>
        <p:nvSpPr>
          <p:cNvPr id="10" name="Rectangle 9">
            <a:extLst>
              <a:ext uri="{FF2B5EF4-FFF2-40B4-BE49-F238E27FC236}">
                <a16:creationId xmlns:a16="http://schemas.microsoft.com/office/drawing/2014/main" id="{D598D850-73C3-C602-9D53-394933AE95FC}"/>
              </a:ext>
            </a:extLst>
          </p:cNvPr>
          <p:cNvSpPr/>
          <p:nvPr/>
        </p:nvSpPr>
        <p:spPr>
          <a:xfrm>
            <a:off x="6331688" y="3598789"/>
            <a:ext cx="2732865" cy="9133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S</a:t>
            </a:r>
            <a:r>
              <a:rPr lang="fr-FR" b="1" dirty="0">
                <a:latin typeface="Arial" panose="020B0604020202020204" pitchFamily="34" charset="0"/>
              </a:rPr>
              <a:t>ous l’encadrement de</a:t>
            </a:r>
            <a:r>
              <a:rPr lang="fr-FR" b="1" i="0" dirty="0">
                <a:effectLst/>
                <a:latin typeface="Arial" panose="020B0604020202020204" pitchFamily="34" charset="0"/>
              </a:rPr>
              <a:t> :</a:t>
            </a:r>
            <a:br>
              <a:rPr lang="fr-FR" dirty="0"/>
            </a:br>
            <a:r>
              <a:rPr lang="fr-FR" dirty="0">
                <a:latin typeface="Arial" panose="020B0604020202020204" pitchFamily="34" charset="0"/>
              </a:rPr>
              <a:t>Dr. Cheikh Dhib </a:t>
            </a:r>
          </a:p>
          <a:p>
            <a:r>
              <a:rPr lang="fr-FR" dirty="0">
                <a:latin typeface="Arial" panose="020B0604020202020204" pitchFamily="34" charset="0"/>
              </a:rPr>
              <a:t>Mr. </a:t>
            </a:r>
            <a:r>
              <a:rPr lang="fr-FR" dirty="0" err="1">
                <a:latin typeface="Arial" panose="020B0604020202020204" pitchFamily="34" charset="0"/>
              </a:rPr>
              <a:t>Mboirick</a:t>
            </a:r>
            <a:r>
              <a:rPr lang="fr-FR" dirty="0">
                <a:latin typeface="Arial" panose="020B0604020202020204" pitchFamily="34" charset="0"/>
              </a:rPr>
              <a:t> Mohamed</a:t>
            </a:r>
          </a:p>
        </p:txBody>
      </p:sp>
      <p:sp>
        <p:nvSpPr>
          <p:cNvPr id="11" name="Rectangle 10">
            <a:extLst>
              <a:ext uri="{FF2B5EF4-FFF2-40B4-BE49-F238E27FC236}">
                <a16:creationId xmlns:a16="http://schemas.microsoft.com/office/drawing/2014/main" id="{FEC0C669-7840-F032-74C6-A52A4E78F469}"/>
              </a:ext>
            </a:extLst>
          </p:cNvPr>
          <p:cNvSpPr/>
          <p:nvPr/>
        </p:nvSpPr>
        <p:spPr>
          <a:xfrm>
            <a:off x="0" y="-19378"/>
            <a:ext cx="9144000" cy="14233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p:txBody>
      </p:sp>
      <p:sp>
        <p:nvSpPr>
          <p:cNvPr id="17" name="Text Placeholder 1">
            <a:extLst>
              <a:ext uri="{FF2B5EF4-FFF2-40B4-BE49-F238E27FC236}">
                <a16:creationId xmlns:a16="http://schemas.microsoft.com/office/drawing/2014/main" id="{F902E2FE-7194-9F0C-F424-94AFBA8D8E14}"/>
              </a:ext>
            </a:extLst>
          </p:cNvPr>
          <p:cNvSpPr txBox="1">
            <a:spLocks/>
          </p:cNvSpPr>
          <p:nvPr/>
        </p:nvSpPr>
        <p:spPr>
          <a:xfrm>
            <a:off x="2867210" y="4634607"/>
            <a:ext cx="3147834" cy="472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2">
                    <a:lumMod val="10000"/>
                  </a:schemeClr>
                </a:solidFill>
              </a:rPr>
              <a:t>Année Universitaire : 2021 – 2022 </a:t>
            </a:r>
          </a:p>
        </p:txBody>
      </p:sp>
      <p:pic>
        <p:nvPicPr>
          <p:cNvPr id="2" name="Picture 2" descr="Logos Proposition">
            <a:extLst>
              <a:ext uri="{FF2B5EF4-FFF2-40B4-BE49-F238E27FC236}">
                <a16:creationId xmlns:a16="http://schemas.microsoft.com/office/drawing/2014/main" id="{3038AB97-ADD4-E9D1-7D5B-C82C4E3FC8E4}"/>
              </a:ext>
            </a:extLst>
          </p:cNvPr>
          <p:cNvPicPr/>
          <p:nvPr/>
        </p:nvPicPr>
        <p:blipFill>
          <a:blip r:embed="rId3"/>
          <a:stretch/>
        </p:blipFill>
        <p:spPr>
          <a:xfrm>
            <a:off x="569306" y="33892"/>
            <a:ext cx="1177465" cy="796341"/>
          </a:xfrm>
          <a:prstGeom prst="rect">
            <a:avLst/>
          </a:prstGeom>
          <a:ln w="9525">
            <a:noFill/>
          </a:ln>
        </p:spPr>
      </p:pic>
      <p:pic>
        <p:nvPicPr>
          <p:cNvPr id="3" name="Picture 17">
            <a:extLst>
              <a:ext uri="{FF2B5EF4-FFF2-40B4-BE49-F238E27FC236}">
                <a16:creationId xmlns:a16="http://schemas.microsoft.com/office/drawing/2014/main" id="{AF27A0CF-1B3A-1904-61C1-E35ACEA564FA}"/>
              </a:ext>
            </a:extLst>
          </p:cNvPr>
          <p:cNvPicPr/>
          <p:nvPr/>
        </p:nvPicPr>
        <p:blipFill>
          <a:blip r:embed="rId4"/>
          <a:stretch/>
        </p:blipFill>
        <p:spPr>
          <a:xfrm>
            <a:off x="3214840" y="33892"/>
            <a:ext cx="2109600" cy="744279"/>
          </a:xfrm>
          <a:prstGeom prst="rect">
            <a:avLst/>
          </a:prstGeom>
          <a:ln w="0">
            <a:noFill/>
          </a:ln>
        </p:spPr>
      </p:pic>
      <p:pic>
        <p:nvPicPr>
          <p:cNvPr id="5" name="Image 3">
            <a:extLst>
              <a:ext uri="{FF2B5EF4-FFF2-40B4-BE49-F238E27FC236}">
                <a16:creationId xmlns:a16="http://schemas.microsoft.com/office/drawing/2014/main" id="{845C4C29-0375-242B-58A9-D238484DF8B2}"/>
              </a:ext>
            </a:extLst>
          </p:cNvPr>
          <p:cNvPicPr/>
          <p:nvPr/>
        </p:nvPicPr>
        <p:blipFill>
          <a:blip r:embed="rId5"/>
          <a:stretch/>
        </p:blipFill>
        <p:spPr>
          <a:xfrm>
            <a:off x="7121972" y="33892"/>
            <a:ext cx="1689120" cy="744279"/>
          </a:xfrm>
          <a:prstGeom prst="rect">
            <a:avLst/>
          </a:prstGeom>
          <a:ln w="0">
            <a:noFill/>
          </a:ln>
        </p:spPr>
      </p:pic>
      <p:sp>
        <p:nvSpPr>
          <p:cNvPr id="6" name="Rectangle 4">
            <a:extLst>
              <a:ext uri="{FF2B5EF4-FFF2-40B4-BE49-F238E27FC236}">
                <a16:creationId xmlns:a16="http://schemas.microsoft.com/office/drawing/2014/main" id="{F6349946-13DA-2500-4F8F-D4D32D5DF819}"/>
              </a:ext>
            </a:extLst>
          </p:cNvPr>
          <p:cNvSpPr/>
          <p:nvPr/>
        </p:nvSpPr>
        <p:spPr>
          <a:xfrm>
            <a:off x="-327412" y="823147"/>
            <a:ext cx="3139507" cy="923330"/>
          </a:xfrm>
          <a:prstGeom prst="rect">
            <a:avLst/>
          </a:prstGeom>
          <a:noFill/>
          <a:ln w="9525">
            <a:noFill/>
          </a:ln>
        </p:spPr>
        <p:style>
          <a:lnRef idx="0">
            <a:scrgbClr r="0" g="0" b="0"/>
          </a:lnRef>
          <a:fillRef idx="0">
            <a:scrgbClr r="0" g="0" b="0"/>
          </a:fillRef>
          <a:effectRef idx="0">
            <a:scrgbClr r="0" g="0" b="0"/>
          </a:effectRef>
          <a:fontRef idx="minor"/>
        </p:style>
        <p:txBody>
          <a:bodyPr wrap="square" numCol="1" spcCol="0" anchor="ctr">
            <a:spAutoFit/>
          </a:bodyPr>
          <a:lstStyle/>
          <a:p>
            <a:pPr algn="ctr">
              <a:lnSpc>
                <a:spcPct val="100000"/>
              </a:lnSpc>
              <a:buNone/>
              <a:tabLst>
                <a:tab pos="0" algn="l"/>
              </a:tabLst>
            </a:pPr>
            <a:r>
              <a:rPr lang="fr-FR" sz="1200" dirty="0">
                <a:solidFill>
                  <a:schemeClr val="dk1"/>
                </a:solidFill>
                <a:latin typeface="Arial" panose="020B0604020202020204" pitchFamily="34" charset="0"/>
              </a:rPr>
              <a:t>Institut Supérieur de Comptabilité et</a:t>
            </a:r>
          </a:p>
          <a:p>
            <a:pPr algn="ctr">
              <a:lnSpc>
                <a:spcPct val="100000"/>
              </a:lnSpc>
              <a:buNone/>
              <a:tabLst>
                <a:tab pos="0" algn="l"/>
              </a:tabLst>
            </a:pPr>
            <a:r>
              <a:rPr lang="fr-FR" sz="1200" dirty="0">
                <a:solidFill>
                  <a:schemeClr val="dk1"/>
                </a:solidFill>
                <a:latin typeface="Arial" panose="020B0604020202020204" pitchFamily="34" charset="0"/>
              </a:rPr>
              <a:t> d’Administration des Entreprises Nouakchott</a:t>
            </a:r>
            <a:endParaRPr lang="en-US" sz="1200" dirty="0">
              <a:solidFill>
                <a:schemeClr val="dk1"/>
              </a:solidFill>
              <a:latin typeface="Arial" panose="020B0604020202020204" pitchFamily="34" charset="0"/>
            </a:endParaRPr>
          </a:p>
          <a:p>
            <a:pPr algn="ctr">
              <a:lnSpc>
                <a:spcPct val="100000"/>
              </a:lnSpc>
              <a:buNone/>
              <a:tabLst>
                <a:tab pos="0" algn="l"/>
              </a:tabLst>
            </a:pPr>
            <a:endParaRPr lang="en-US" sz="1800" b="0" strike="noStrike" spc="-1" dirty="0">
              <a:latin typeface="Arial"/>
            </a:endParaRPr>
          </a:p>
        </p:txBody>
      </p:sp>
      <p:sp>
        <p:nvSpPr>
          <p:cNvPr id="16" name="Rectangle 4">
            <a:extLst>
              <a:ext uri="{FF2B5EF4-FFF2-40B4-BE49-F238E27FC236}">
                <a16:creationId xmlns:a16="http://schemas.microsoft.com/office/drawing/2014/main" id="{C00337C6-DB41-25D3-8D16-46B6C0E7E109}"/>
              </a:ext>
            </a:extLst>
          </p:cNvPr>
          <p:cNvSpPr/>
          <p:nvPr/>
        </p:nvSpPr>
        <p:spPr>
          <a:xfrm>
            <a:off x="6423128" y="846659"/>
            <a:ext cx="2989440" cy="276999"/>
          </a:xfrm>
          <a:prstGeom prst="rect">
            <a:avLst/>
          </a:prstGeom>
          <a:noFill/>
          <a:ln w="9525">
            <a:noFill/>
          </a:ln>
        </p:spPr>
        <p:style>
          <a:lnRef idx="0">
            <a:scrgbClr r="0" g="0" b="0"/>
          </a:lnRef>
          <a:fillRef idx="0">
            <a:scrgbClr r="0" g="0" b="0"/>
          </a:fillRef>
          <a:effectRef idx="0">
            <a:scrgbClr r="0" g="0" b="0"/>
          </a:effectRef>
          <a:fontRef idx="minor"/>
        </p:style>
        <p:txBody>
          <a:bodyPr numCol="1" spcCol="0" anchor="ctr">
            <a:spAutoFit/>
          </a:bodyPr>
          <a:lstStyle/>
          <a:p>
            <a:pPr algn="ctr">
              <a:lnSpc>
                <a:spcPct val="100000"/>
              </a:lnSpc>
              <a:buNone/>
              <a:tabLst>
                <a:tab pos="0" algn="l"/>
              </a:tabLst>
            </a:pPr>
            <a:r>
              <a:rPr lang="fr-FR" sz="1200" dirty="0">
                <a:solidFill>
                  <a:schemeClr val="dk1"/>
                </a:solidFill>
                <a:latin typeface="Arial" panose="020B0604020202020204" pitchFamily="34" charset="0"/>
              </a:rPr>
              <a:t>Université de Nouakchott Al-Aasriya</a:t>
            </a:r>
            <a:endParaRPr lang="en-US" sz="1200" dirty="0">
              <a:solidFill>
                <a:schemeClr val="dk1"/>
              </a:solidFill>
              <a:latin typeface="Arial" panose="020B0604020202020204" pitchFamily="34" charset="0"/>
            </a:endParaRPr>
          </a:p>
        </p:txBody>
      </p:sp>
      <p:sp>
        <p:nvSpPr>
          <p:cNvPr id="21" name="Rectangle 4">
            <a:extLst>
              <a:ext uri="{FF2B5EF4-FFF2-40B4-BE49-F238E27FC236}">
                <a16:creationId xmlns:a16="http://schemas.microsoft.com/office/drawing/2014/main" id="{538FD639-FE06-9303-92CD-BC70B96A2EA7}"/>
              </a:ext>
            </a:extLst>
          </p:cNvPr>
          <p:cNvSpPr/>
          <p:nvPr/>
        </p:nvSpPr>
        <p:spPr>
          <a:xfrm>
            <a:off x="2995786" y="815401"/>
            <a:ext cx="2989440" cy="461665"/>
          </a:xfrm>
          <a:prstGeom prst="rect">
            <a:avLst/>
          </a:prstGeom>
          <a:noFill/>
          <a:ln w="9525">
            <a:noFill/>
          </a:ln>
        </p:spPr>
        <p:style>
          <a:lnRef idx="0">
            <a:scrgbClr r="0" g="0" b="0"/>
          </a:lnRef>
          <a:fillRef idx="0">
            <a:scrgbClr r="0" g="0" b="0"/>
          </a:fillRef>
          <a:effectRef idx="0">
            <a:scrgbClr r="0" g="0" b="0"/>
          </a:effectRef>
          <a:fontRef idx="minor"/>
        </p:style>
        <p:txBody>
          <a:bodyPr numCol="1" spcCol="0" anchor="ctr">
            <a:spAutoFit/>
          </a:bodyPr>
          <a:lstStyle/>
          <a:p>
            <a:pPr algn="ctr">
              <a:lnSpc>
                <a:spcPct val="100000"/>
              </a:lnSpc>
              <a:buNone/>
              <a:tabLst>
                <a:tab pos="0" algn="l"/>
              </a:tabLst>
            </a:pPr>
            <a:r>
              <a:rPr lang="fr-FR" sz="1200" dirty="0">
                <a:solidFill>
                  <a:schemeClr val="dk1"/>
                </a:solidFill>
                <a:latin typeface="Arial" panose="020B0604020202020204" pitchFamily="34" charset="0"/>
              </a:rPr>
              <a:t>Start-up mauritanienne basée à Nouakchott</a:t>
            </a:r>
            <a:endParaRPr lang="en-US" sz="1200" dirty="0">
              <a:solidFill>
                <a:schemeClr val="dk1"/>
              </a:solidFill>
              <a:latin typeface="Arial" panose="020B0604020202020204" pitchFamily="34" charset="0"/>
            </a:endParaRPr>
          </a:p>
        </p:txBody>
      </p:sp>
    </p:spTree>
    <p:extLst>
      <p:ext uri="{BB962C8B-B14F-4D97-AF65-F5344CB8AC3E}">
        <p14:creationId xmlns:p14="http://schemas.microsoft.com/office/powerpoint/2010/main" val="408967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8CC1-FC9D-F5FA-CC33-534780724DB2}"/>
              </a:ext>
            </a:extLst>
          </p:cNvPr>
          <p:cNvSpPr>
            <a:spLocks noGrp="1"/>
          </p:cNvSpPr>
          <p:nvPr>
            <p:ph type="title"/>
          </p:nvPr>
        </p:nvSpPr>
        <p:spPr>
          <a:xfrm>
            <a:off x="1022255" y="2220450"/>
            <a:ext cx="7571700" cy="702600"/>
          </a:xfrm>
        </p:spPr>
        <p:txBody>
          <a:bodyPr/>
          <a:lstStyle/>
          <a:p>
            <a:r>
              <a:rPr lang="fr-FR" sz="4400" b="1" dirty="0">
                <a:solidFill>
                  <a:srgbClr val="0070C0"/>
                </a:solidFill>
                <a:latin typeface="+mj-lt"/>
                <a:ea typeface="Roboto Slab" panose="020B0604020202020204" charset="0"/>
              </a:rPr>
              <a:t>Contexte général du projet</a:t>
            </a:r>
            <a:endParaRPr lang="fr-FR" sz="4400" b="1" dirty="0"/>
          </a:p>
        </p:txBody>
      </p:sp>
      <p:sp>
        <p:nvSpPr>
          <p:cNvPr id="3" name="Slide Number Placeholder 2">
            <a:extLst>
              <a:ext uri="{FF2B5EF4-FFF2-40B4-BE49-F238E27FC236}">
                <a16:creationId xmlns:a16="http://schemas.microsoft.com/office/drawing/2014/main" id="{12C90349-B712-C0D4-90CF-2959DA0B8E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42916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19BB597-675F-9324-9D50-B3F4608F99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
        <p:nvSpPr>
          <p:cNvPr id="4" name="Titre 1">
            <a:extLst>
              <a:ext uri="{FF2B5EF4-FFF2-40B4-BE49-F238E27FC236}">
                <a16:creationId xmlns:a16="http://schemas.microsoft.com/office/drawing/2014/main" id="{5B8A9523-5A4B-08C3-1981-38C19F416EAA}"/>
              </a:ext>
            </a:extLst>
          </p:cNvPr>
          <p:cNvSpPr txBox="1">
            <a:spLocks/>
          </p:cNvSpPr>
          <p:nvPr/>
        </p:nvSpPr>
        <p:spPr>
          <a:xfrm>
            <a:off x="445248" y="223059"/>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1800" dirty="0">
                <a:solidFill>
                  <a:srgbClr val="0070C0"/>
                </a:solidFill>
                <a:latin typeface="+mj-lt"/>
                <a:ea typeface="Roboto Slab" panose="020B0604020202020204" charset="0"/>
              </a:rPr>
              <a:t>1. Contexte général du projet </a:t>
            </a:r>
            <a:br>
              <a:rPr lang="fr-FR" dirty="0"/>
            </a:br>
            <a:r>
              <a:rPr lang="fr-FR" dirty="0"/>
              <a:t>                                                                       </a:t>
            </a:r>
            <a:r>
              <a:rPr lang="fr-FR" dirty="0">
                <a:solidFill>
                  <a:srgbClr val="FF0000"/>
                </a:solidFill>
                <a:latin typeface="+mj-lt"/>
              </a:rPr>
              <a:t>Établissement d’accueil</a:t>
            </a:r>
          </a:p>
        </p:txBody>
      </p:sp>
      <p:cxnSp>
        <p:nvCxnSpPr>
          <p:cNvPr id="5" name="Connecteur droit 4">
            <a:extLst>
              <a:ext uri="{FF2B5EF4-FFF2-40B4-BE49-F238E27FC236}">
                <a16:creationId xmlns:a16="http://schemas.microsoft.com/office/drawing/2014/main" id="{E4F21178-4999-5ACB-EFAE-3A5D9510628F}"/>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D085CACA-2E87-C62F-0FD6-D787A13388A3}"/>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71406798-9E36-F379-085D-3418EA204FBC}"/>
              </a:ext>
            </a:extLst>
          </p:cNvPr>
          <p:cNvSpPr txBox="1"/>
          <p:nvPr/>
        </p:nvSpPr>
        <p:spPr>
          <a:xfrm>
            <a:off x="3185614" y="1691729"/>
            <a:ext cx="5871575" cy="2723823"/>
          </a:xfrm>
          <a:prstGeom prst="rect">
            <a:avLst/>
          </a:prstGeom>
          <a:noFill/>
        </p:spPr>
        <p:txBody>
          <a:bodyPr wrap="square" rtlCol="0">
            <a:spAutoFit/>
          </a:bodyPr>
          <a:lstStyle/>
          <a:p>
            <a:pPr marL="457200" indent="-355600" algn="just">
              <a:spcBef>
                <a:spcPts val="1200"/>
              </a:spcBef>
              <a:spcAft>
                <a:spcPts val="600"/>
              </a:spcAft>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Maintenance et amélioration de leurs propres applications (</a:t>
            </a:r>
            <a:r>
              <a:rPr lang="fr-FR" sz="1800" dirty="0" err="1">
                <a:solidFill>
                  <a:schemeClr val="tx1"/>
                </a:solidFill>
                <a:latin typeface="+mn-lt"/>
                <a:ea typeface="Source Sans Pro" panose="020B0503030403020204" pitchFamily="34" charset="0"/>
              </a:rPr>
              <a:t>CadoRim</a:t>
            </a:r>
            <a:r>
              <a:rPr lang="fr-FR" sz="1800" dirty="0">
                <a:solidFill>
                  <a:schemeClr val="tx1"/>
                </a:solidFill>
                <a:latin typeface="+mn-lt"/>
                <a:ea typeface="Source Sans Pro" panose="020B0503030403020204" pitchFamily="34" charset="0"/>
              </a:rPr>
              <a:t> et </a:t>
            </a:r>
            <a:r>
              <a:rPr lang="fr-FR" sz="1800" dirty="0" err="1">
                <a:solidFill>
                  <a:schemeClr val="tx1"/>
                </a:solidFill>
                <a:latin typeface="+mn-lt"/>
                <a:ea typeface="Source Sans Pro" panose="020B0503030403020204" pitchFamily="34" charset="0"/>
              </a:rPr>
              <a:t>MauriPay</a:t>
            </a:r>
            <a:r>
              <a:rPr lang="fr-FR" sz="1800" dirty="0">
                <a:solidFill>
                  <a:schemeClr val="tx1"/>
                </a:solidFill>
                <a:latin typeface="+mn-lt"/>
                <a:ea typeface="Source Sans Pro" panose="020B0503030403020204" pitchFamily="34" charset="0"/>
              </a:rPr>
              <a:t>)Ingénierie des Données et des Connaissances.</a:t>
            </a:r>
          </a:p>
          <a:p>
            <a:pPr marL="457200" indent="-355600" algn="just">
              <a:spcBef>
                <a:spcPts val="1200"/>
              </a:spcBef>
              <a:spcAft>
                <a:spcPts val="600"/>
              </a:spcAft>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Développement des applications.</a:t>
            </a:r>
          </a:p>
          <a:p>
            <a:pPr marL="457200" indent="-355600" algn="just">
              <a:spcBef>
                <a:spcPts val="1200"/>
              </a:spcBef>
              <a:spcAft>
                <a:spcPts val="600"/>
              </a:spcAft>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Des agences des reçoivent d’argent et de service client.</a:t>
            </a:r>
            <a:endParaRPr lang="en-US" sz="1800" dirty="0">
              <a:solidFill>
                <a:schemeClr val="tx1"/>
              </a:solidFill>
              <a:latin typeface="+mn-lt"/>
              <a:ea typeface="Source Sans Pro" panose="020B0503030403020204" pitchFamily="34" charset="0"/>
            </a:endParaRPr>
          </a:p>
          <a:p>
            <a:pPr marL="457200" indent="-355600" algn="just">
              <a:spcBef>
                <a:spcPts val="1200"/>
              </a:spcBef>
              <a:spcAft>
                <a:spcPts val="600"/>
              </a:spcAft>
              <a:buClr>
                <a:schemeClr val="accent2"/>
              </a:buClr>
              <a:buSzPts val="2000"/>
              <a:buFont typeface="Source Sans Pro"/>
              <a:buChar char="◎"/>
            </a:pPr>
            <a:endParaRPr lang="fr-FR" sz="1800" dirty="0">
              <a:solidFill>
                <a:schemeClr val="tx1"/>
              </a:solidFill>
              <a:latin typeface="+mn-lt"/>
              <a:ea typeface="Source Sans Pro" panose="020B0503030403020204" pitchFamily="34" charset="0"/>
            </a:endParaRPr>
          </a:p>
        </p:txBody>
      </p:sp>
      <p:pic>
        <p:nvPicPr>
          <p:cNvPr id="2" name="Picture 2">
            <a:extLst>
              <a:ext uri="{FF2B5EF4-FFF2-40B4-BE49-F238E27FC236}">
                <a16:creationId xmlns:a16="http://schemas.microsoft.com/office/drawing/2014/main" id="{D618E13B-E04A-24B0-E720-09E2E7D1245C}"/>
              </a:ext>
            </a:extLst>
          </p:cNvPr>
          <p:cNvPicPr/>
          <p:nvPr/>
        </p:nvPicPr>
        <p:blipFill>
          <a:blip r:embed="rId3"/>
          <a:stretch/>
        </p:blipFill>
        <p:spPr>
          <a:xfrm>
            <a:off x="224960" y="2094780"/>
            <a:ext cx="2797640" cy="1205280"/>
          </a:xfrm>
          <a:prstGeom prst="rect">
            <a:avLst/>
          </a:prstGeom>
          <a:ln w="0">
            <a:noFill/>
          </a:ln>
        </p:spPr>
      </p:pic>
    </p:spTree>
    <p:extLst>
      <p:ext uri="{BB962C8B-B14F-4D97-AF65-F5344CB8AC3E}">
        <p14:creationId xmlns:p14="http://schemas.microsoft.com/office/powerpoint/2010/main" val="10010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rPr>
              <a:t>1. Contexte général du projet </a:t>
            </a:r>
            <a:br>
              <a:rPr lang="fr-FR" dirty="0"/>
            </a:br>
            <a:r>
              <a:rPr lang="fr-FR" dirty="0"/>
              <a:t>                                                                                             </a:t>
            </a:r>
            <a:r>
              <a:rPr lang="fr-FR" sz="1800" dirty="0">
                <a:solidFill>
                  <a:srgbClr val="0070C0"/>
                </a:solidFill>
                <a:latin typeface="+mj-lt"/>
              </a:rPr>
              <a:t>Motivations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just">
              <a:spcBef>
                <a:spcPts val="600"/>
              </a:spcBef>
              <a:buClr>
                <a:schemeClr val="accent2"/>
              </a:buClr>
              <a:buSzPts val="2000"/>
            </a:pPr>
            <a:r>
              <a:rPr lang="fr-FR" sz="2400" dirty="0">
                <a:solidFill>
                  <a:srgbClr val="0070C0"/>
                </a:solidFill>
                <a:latin typeface="+mj-lt"/>
                <a:ea typeface="Roboto Slab"/>
                <a:sym typeface="Roboto Slab"/>
              </a:rPr>
              <a:t>Zone de lecture automatique, ou zone de lecture optique (Machine-</a:t>
            </a:r>
            <a:r>
              <a:rPr lang="fr-FR" sz="2400" dirty="0" err="1">
                <a:solidFill>
                  <a:srgbClr val="0070C0"/>
                </a:solidFill>
                <a:latin typeface="+mj-lt"/>
                <a:ea typeface="Roboto Slab"/>
                <a:sym typeface="Roboto Slab"/>
              </a:rPr>
              <a:t>Readable</a:t>
            </a:r>
            <a:r>
              <a:rPr lang="fr-FR" sz="2400" dirty="0">
                <a:solidFill>
                  <a:srgbClr val="0070C0"/>
                </a:solidFill>
                <a:latin typeface="+mj-lt"/>
                <a:ea typeface="Roboto Slab"/>
                <a:sym typeface="Roboto Slab"/>
              </a:rPr>
              <a:t> Zone (MRZ)):</a:t>
            </a:r>
            <a:endParaRPr lang="fr-FR" sz="2400" dirty="0">
              <a:solidFill>
                <a:srgbClr val="0070C0"/>
              </a:solidFill>
              <a:latin typeface="+mj-lt"/>
              <a:ea typeface="Roboto Slab"/>
              <a:sym typeface="Source Sans Pro"/>
            </a:endParaRPr>
          </a:p>
        </p:txBody>
      </p:sp>
      <p:pic>
        <p:nvPicPr>
          <p:cNvPr id="8" name="Picture 7">
            <a:extLst>
              <a:ext uri="{FF2B5EF4-FFF2-40B4-BE49-F238E27FC236}">
                <a16:creationId xmlns:a16="http://schemas.microsoft.com/office/drawing/2014/main" id="{4D2B155A-DF06-5CD8-4C4D-A061E4CC20C1}"/>
              </a:ext>
            </a:extLst>
          </p:cNvPr>
          <p:cNvPicPr>
            <a:picLocks noChangeAspect="1"/>
          </p:cNvPicPr>
          <p:nvPr/>
        </p:nvPicPr>
        <p:blipFill>
          <a:blip r:embed="rId3"/>
          <a:stretch>
            <a:fillRect/>
          </a:stretch>
        </p:blipFill>
        <p:spPr>
          <a:xfrm>
            <a:off x="411937" y="2271910"/>
            <a:ext cx="1555787" cy="1047209"/>
          </a:xfrm>
          <a:prstGeom prst="rect">
            <a:avLst/>
          </a:prstGeom>
        </p:spPr>
      </p:pic>
      <p:sp>
        <p:nvSpPr>
          <p:cNvPr id="27" name="Frame 26">
            <a:extLst>
              <a:ext uri="{FF2B5EF4-FFF2-40B4-BE49-F238E27FC236}">
                <a16:creationId xmlns:a16="http://schemas.microsoft.com/office/drawing/2014/main" id="{0716A08D-3B93-A23B-FA96-6004F4F75F40}"/>
              </a:ext>
            </a:extLst>
          </p:cNvPr>
          <p:cNvSpPr/>
          <p:nvPr/>
        </p:nvSpPr>
        <p:spPr>
          <a:xfrm>
            <a:off x="514134" y="2857500"/>
            <a:ext cx="1351392" cy="41523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0" name="Picture 9">
            <a:extLst>
              <a:ext uri="{FF2B5EF4-FFF2-40B4-BE49-F238E27FC236}">
                <a16:creationId xmlns:a16="http://schemas.microsoft.com/office/drawing/2014/main" id="{653EE41C-F0CD-4CFE-CC8E-FE6AA3D65E02}"/>
              </a:ext>
            </a:extLst>
          </p:cNvPr>
          <p:cNvPicPr>
            <a:picLocks noChangeAspect="1"/>
          </p:cNvPicPr>
          <p:nvPr/>
        </p:nvPicPr>
        <p:blipFill>
          <a:blip r:embed="rId4"/>
          <a:stretch>
            <a:fillRect/>
          </a:stretch>
        </p:blipFill>
        <p:spPr>
          <a:xfrm>
            <a:off x="2316732" y="2271910"/>
            <a:ext cx="1555787" cy="1047209"/>
          </a:xfrm>
          <a:prstGeom prst="rect">
            <a:avLst/>
          </a:prstGeom>
        </p:spPr>
      </p:pic>
      <p:pic>
        <p:nvPicPr>
          <p:cNvPr id="12" name="Picture 11">
            <a:extLst>
              <a:ext uri="{FF2B5EF4-FFF2-40B4-BE49-F238E27FC236}">
                <a16:creationId xmlns:a16="http://schemas.microsoft.com/office/drawing/2014/main" id="{784C30BA-EF95-287F-DF2A-A6A9DE1F0988}"/>
              </a:ext>
            </a:extLst>
          </p:cNvPr>
          <p:cNvPicPr>
            <a:picLocks noChangeAspect="1"/>
          </p:cNvPicPr>
          <p:nvPr/>
        </p:nvPicPr>
        <p:blipFill>
          <a:blip r:embed="rId5"/>
          <a:stretch>
            <a:fillRect/>
          </a:stretch>
        </p:blipFill>
        <p:spPr>
          <a:xfrm>
            <a:off x="4221527" y="2224014"/>
            <a:ext cx="1854199" cy="1143000"/>
          </a:xfrm>
          <a:prstGeom prst="rect">
            <a:avLst/>
          </a:prstGeom>
        </p:spPr>
      </p:pic>
      <p:sp>
        <p:nvSpPr>
          <p:cNvPr id="13" name="Frame 12">
            <a:extLst>
              <a:ext uri="{FF2B5EF4-FFF2-40B4-BE49-F238E27FC236}">
                <a16:creationId xmlns:a16="http://schemas.microsoft.com/office/drawing/2014/main" id="{188446A4-8CEC-0168-0B3B-C0F74A371305}"/>
              </a:ext>
            </a:extLst>
          </p:cNvPr>
          <p:cNvSpPr/>
          <p:nvPr/>
        </p:nvSpPr>
        <p:spPr>
          <a:xfrm>
            <a:off x="2330014" y="2904438"/>
            <a:ext cx="1529222" cy="3683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Frame 17">
            <a:extLst>
              <a:ext uri="{FF2B5EF4-FFF2-40B4-BE49-F238E27FC236}">
                <a16:creationId xmlns:a16="http://schemas.microsoft.com/office/drawing/2014/main" id="{CCF439CE-1573-0D5E-A88A-C0DD0614C427}"/>
              </a:ext>
            </a:extLst>
          </p:cNvPr>
          <p:cNvSpPr/>
          <p:nvPr/>
        </p:nvSpPr>
        <p:spPr>
          <a:xfrm>
            <a:off x="4240258" y="2912518"/>
            <a:ext cx="1835467" cy="3683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22" name="Picture 21">
            <a:extLst>
              <a:ext uri="{FF2B5EF4-FFF2-40B4-BE49-F238E27FC236}">
                <a16:creationId xmlns:a16="http://schemas.microsoft.com/office/drawing/2014/main" id="{E3E19A96-3C9B-3093-0FFD-C2B67CBD7E2A}"/>
              </a:ext>
            </a:extLst>
          </p:cNvPr>
          <p:cNvPicPr>
            <a:picLocks noChangeAspect="1"/>
          </p:cNvPicPr>
          <p:nvPr/>
        </p:nvPicPr>
        <p:blipFill>
          <a:blip r:embed="rId6"/>
          <a:stretch>
            <a:fillRect/>
          </a:stretch>
        </p:blipFill>
        <p:spPr>
          <a:xfrm>
            <a:off x="6424734" y="2224014"/>
            <a:ext cx="2444362" cy="1095104"/>
          </a:xfrm>
          <a:prstGeom prst="rect">
            <a:avLst/>
          </a:prstGeom>
        </p:spPr>
      </p:pic>
      <p:sp>
        <p:nvSpPr>
          <p:cNvPr id="23" name="Frame 22">
            <a:extLst>
              <a:ext uri="{FF2B5EF4-FFF2-40B4-BE49-F238E27FC236}">
                <a16:creationId xmlns:a16="http://schemas.microsoft.com/office/drawing/2014/main" id="{33BBA5C7-1BE8-A977-7ECA-7EAB721A7124}"/>
              </a:ext>
            </a:extLst>
          </p:cNvPr>
          <p:cNvSpPr/>
          <p:nvPr/>
        </p:nvSpPr>
        <p:spPr>
          <a:xfrm>
            <a:off x="6424733" y="3048000"/>
            <a:ext cx="2389067" cy="27111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Rectangle 23">
            <a:extLst>
              <a:ext uri="{FF2B5EF4-FFF2-40B4-BE49-F238E27FC236}">
                <a16:creationId xmlns:a16="http://schemas.microsoft.com/office/drawing/2014/main" id="{401596C9-02FA-C245-07B4-D5FC01F9E759}"/>
              </a:ext>
            </a:extLst>
          </p:cNvPr>
          <p:cNvSpPr/>
          <p:nvPr/>
        </p:nvSpPr>
        <p:spPr>
          <a:xfrm>
            <a:off x="3769665" y="4290218"/>
            <a:ext cx="695581" cy="30180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MRZ</a:t>
            </a:r>
            <a:endParaRPr lang="fr-FR" dirty="0"/>
          </a:p>
        </p:txBody>
      </p:sp>
      <p:sp>
        <p:nvSpPr>
          <p:cNvPr id="25" name="Arrow: Notched Right 24">
            <a:extLst>
              <a:ext uri="{FF2B5EF4-FFF2-40B4-BE49-F238E27FC236}">
                <a16:creationId xmlns:a16="http://schemas.microsoft.com/office/drawing/2014/main" id="{2F80FB94-437F-98BD-7332-455EB6ACF281}"/>
              </a:ext>
            </a:extLst>
          </p:cNvPr>
          <p:cNvSpPr/>
          <p:nvPr/>
        </p:nvSpPr>
        <p:spPr>
          <a:xfrm rot="12481404" flipV="1">
            <a:off x="1704411" y="3839734"/>
            <a:ext cx="2301316"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Arrow: Notched Right 25">
            <a:extLst>
              <a:ext uri="{FF2B5EF4-FFF2-40B4-BE49-F238E27FC236}">
                <a16:creationId xmlns:a16="http://schemas.microsoft.com/office/drawing/2014/main" id="{A8D0DD61-B1C5-996B-4BD6-86580337D33C}"/>
              </a:ext>
            </a:extLst>
          </p:cNvPr>
          <p:cNvSpPr/>
          <p:nvPr/>
        </p:nvSpPr>
        <p:spPr>
          <a:xfrm rot="14982642" flipV="1">
            <a:off x="3183796" y="3782745"/>
            <a:ext cx="1141793"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Arrow: Notched Right 27">
            <a:extLst>
              <a:ext uri="{FF2B5EF4-FFF2-40B4-BE49-F238E27FC236}">
                <a16:creationId xmlns:a16="http://schemas.microsoft.com/office/drawing/2014/main" id="{7ABD5242-19CD-96D2-5F29-997D7C38641D}"/>
              </a:ext>
            </a:extLst>
          </p:cNvPr>
          <p:cNvSpPr/>
          <p:nvPr/>
        </p:nvSpPr>
        <p:spPr>
          <a:xfrm rot="17768677" flipV="1">
            <a:off x="3803646" y="3779529"/>
            <a:ext cx="1195397"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Arrow: Notched Right 29">
            <a:extLst>
              <a:ext uri="{FF2B5EF4-FFF2-40B4-BE49-F238E27FC236}">
                <a16:creationId xmlns:a16="http://schemas.microsoft.com/office/drawing/2014/main" id="{1FF4A428-AFA9-52BC-1AAA-E42A2015B519}"/>
              </a:ext>
            </a:extLst>
          </p:cNvPr>
          <p:cNvSpPr/>
          <p:nvPr/>
        </p:nvSpPr>
        <p:spPr>
          <a:xfrm rot="19766289" flipV="1">
            <a:off x="4165653" y="3755439"/>
            <a:ext cx="2459964" cy="4571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8834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000"/>
                                        <p:tgtEl>
                                          <p:spTgt spid="24"/>
                                        </p:tgtEl>
                                      </p:cBhvr>
                                    </p:animEffect>
                                    <p:anim calcmode="lin" valueType="num">
                                      <p:cBhvr>
                                        <p:cTn id="86" dur="1000" fill="hold"/>
                                        <p:tgtEl>
                                          <p:spTgt spid="24"/>
                                        </p:tgtEl>
                                        <p:attrNameLst>
                                          <p:attrName>ppt_x</p:attrName>
                                        </p:attrNameLst>
                                      </p:cBhvr>
                                      <p:tavLst>
                                        <p:tav tm="0">
                                          <p:val>
                                            <p:strVal val="#ppt_x"/>
                                          </p:val>
                                        </p:tav>
                                        <p:tav tm="100000">
                                          <p:val>
                                            <p:strVal val="#ppt_x"/>
                                          </p:val>
                                        </p:tav>
                                      </p:tavLst>
                                    </p:anim>
                                    <p:anim calcmode="lin" valueType="num">
                                      <p:cBhvr>
                                        <p:cTn id="8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3" grpId="0" animBg="1"/>
      <p:bldP spid="18" grpId="0" animBg="1"/>
      <p:bldP spid="23" grpId="0" animBg="1"/>
      <p:bldP spid="24" grpId="0" animBg="1"/>
      <p:bldP spid="25" grpId="0" animBg="1"/>
      <p:bldP spid="26" grpId="0" animBg="1"/>
      <p:bldP spid="28"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rPr>
              <a:t>1. Contexte général du projet</a:t>
            </a:r>
            <a:br>
              <a:rPr lang="fr-FR" dirty="0"/>
            </a:br>
            <a:r>
              <a:rPr lang="fr-FR" dirty="0"/>
              <a:t>                                                                                             </a:t>
            </a:r>
            <a:r>
              <a:rPr lang="fr-FR" sz="1800" dirty="0">
                <a:solidFill>
                  <a:srgbClr val="0070C0"/>
                </a:solidFill>
                <a:latin typeface="+mj-lt"/>
              </a:rPr>
              <a:t>Motivations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just">
              <a:spcBef>
                <a:spcPts val="600"/>
              </a:spcBef>
              <a:buClr>
                <a:schemeClr val="accent2"/>
              </a:buClr>
              <a:buSzPts val="2000"/>
            </a:pPr>
            <a:r>
              <a:rPr lang="fr-FR" sz="2400" dirty="0">
                <a:solidFill>
                  <a:srgbClr val="0070C0"/>
                </a:solidFill>
                <a:latin typeface="+mj-lt"/>
                <a:ea typeface="Roboto Slab"/>
                <a:sym typeface="Source Sans Pro"/>
              </a:rPr>
              <a:t>OCR (Optical character recognition) :</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Transformer des documents en texte codé par machine</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Permettre de récupérer le texte dans l’image</a:t>
            </a:r>
            <a:endParaRPr lang="fr-FR" sz="1800" dirty="0">
              <a:solidFill>
                <a:schemeClr val="tx1"/>
              </a:solidFill>
              <a:latin typeface="+mn-lt"/>
              <a:ea typeface="Source Sans Pro" panose="020B0503030403020204" pitchFamily="34" charset="0"/>
              <a:sym typeface="Source Sans Pro"/>
            </a:endParaRPr>
          </a:p>
        </p:txBody>
      </p:sp>
      <p:pic>
        <p:nvPicPr>
          <p:cNvPr id="9" name="Image 8">
            <a:extLst>
              <a:ext uri="{FF2B5EF4-FFF2-40B4-BE49-F238E27FC236}">
                <a16:creationId xmlns:a16="http://schemas.microsoft.com/office/drawing/2014/main" id="{7D561580-F5FC-CF2B-E9AC-AB55FD53EC69}"/>
              </a:ext>
            </a:extLst>
          </p:cNvPr>
          <p:cNvPicPr>
            <a:picLocks noChangeAspect="1"/>
          </p:cNvPicPr>
          <p:nvPr/>
        </p:nvPicPr>
        <p:blipFill>
          <a:blip r:embed="rId3"/>
          <a:stretch>
            <a:fillRect/>
          </a:stretch>
        </p:blipFill>
        <p:spPr>
          <a:xfrm>
            <a:off x="2212762" y="3044089"/>
            <a:ext cx="2085975" cy="1352550"/>
          </a:xfrm>
          <a:prstGeom prst="rect">
            <a:avLst/>
          </a:prstGeom>
        </p:spPr>
      </p:pic>
      <p:pic>
        <p:nvPicPr>
          <p:cNvPr id="14" name="Image 13">
            <a:extLst>
              <a:ext uri="{FF2B5EF4-FFF2-40B4-BE49-F238E27FC236}">
                <a16:creationId xmlns:a16="http://schemas.microsoft.com/office/drawing/2014/main" id="{4FC170AE-CC7B-83E7-73D3-21236ACFA62F}"/>
              </a:ext>
            </a:extLst>
          </p:cNvPr>
          <p:cNvPicPr>
            <a:picLocks noChangeAspect="1"/>
          </p:cNvPicPr>
          <p:nvPr/>
        </p:nvPicPr>
        <p:blipFill>
          <a:blip r:embed="rId4"/>
          <a:stretch>
            <a:fillRect/>
          </a:stretch>
        </p:blipFill>
        <p:spPr>
          <a:xfrm>
            <a:off x="7716856" y="3167914"/>
            <a:ext cx="1438275" cy="1228725"/>
          </a:xfrm>
          <a:prstGeom prst="rect">
            <a:avLst/>
          </a:prstGeom>
        </p:spPr>
      </p:pic>
      <p:sp>
        <p:nvSpPr>
          <p:cNvPr id="15" name="Flèche : droite rayée 14">
            <a:extLst>
              <a:ext uri="{FF2B5EF4-FFF2-40B4-BE49-F238E27FC236}">
                <a16:creationId xmlns:a16="http://schemas.microsoft.com/office/drawing/2014/main" id="{15083B91-2487-AA28-D388-6C3A596C2FBC}"/>
              </a:ext>
            </a:extLst>
          </p:cNvPr>
          <p:cNvSpPr/>
          <p:nvPr/>
        </p:nvSpPr>
        <p:spPr>
          <a:xfrm>
            <a:off x="1603914" y="3374157"/>
            <a:ext cx="921498" cy="547767"/>
          </a:xfrm>
          <a:prstGeom prst="striped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16" name="Flèche : droite rayée 15">
            <a:extLst>
              <a:ext uri="{FF2B5EF4-FFF2-40B4-BE49-F238E27FC236}">
                <a16:creationId xmlns:a16="http://schemas.microsoft.com/office/drawing/2014/main" id="{D75488B6-9443-B97E-8070-CFC0ADD46B91}"/>
              </a:ext>
            </a:extLst>
          </p:cNvPr>
          <p:cNvSpPr/>
          <p:nvPr/>
        </p:nvSpPr>
        <p:spPr>
          <a:xfrm>
            <a:off x="4313244" y="3374157"/>
            <a:ext cx="921498" cy="547767"/>
          </a:xfrm>
          <a:prstGeom prst="striped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spc="50" dirty="0">
              <a:ln w="9525" cmpd="sng">
                <a:solidFill>
                  <a:schemeClr val="accent1"/>
                </a:solidFill>
                <a:prstDash val="solid"/>
              </a:ln>
              <a:solidFill>
                <a:schemeClr val="bg1"/>
              </a:solidFill>
              <a:effectLst>
                <a:glow rad="38100">
                  <a:schemeClr val="accent1">
                    <a:alpha val="40000"/>
                  </a:schemeClr>
                </a:glow>
              </a:effectLst>
            </a:endParaRPr>
          </a:p>
        </p:txBody>
      </p:sp>
      <p:sp>
        <p:nvSpPr>
          <p:cNvPr id="17" name="Flèche : droite rayée 16">
            <a:extLst>
              <a:ext uri="{FF2B5EF4-FFF2-40B4-BE49-F238E27FC236}">
                <a16:creationId xmlns:a16="http://schemas.microsoft.com/office/drawing/2014/main" id="{98BEB026-FE7D-51F0-828B-8473879A32AE}"/>
              </a:ext>
            </a:extLst>
          </p:cNvPr>
          <p:cNvSpPr/>
          <p:nvPr/>
        </p:nvSpPr>
        <p:spPr>
          <a:xfrm>
            <a:off x="6795358" y="3347242"/>
            <a:ext cx="921498" cy="547767"/>
          </a:xfrm>
          <a:prstGeom prst="striped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spc="50" dirty="0">
              <a:ln w="9525" cmpd="sng">
                <a:solidFill>
                  <a:schemeClr val="accent1"/>
                </a:solidFill>
                <a:prstDash val="solid"/>
              </a:ln>
              <a:solidFill>
                <a:schemeClr val="bg1"/>
              </a:solidFill>
              <a:effectLst>
                <a:glow rad="38100">
                  <a:schemeClr val="accent1">
                    <a:alpha val="40000"/>
                  </a:schemeClr>
                </a:glow>
              </a:effectLst>
            </a:endParaRPr>
          </a:p>
        </p:txBody>
      </p:sp>
      <p:pic>
        <p:nvPicPr>
          <p:cNvPr id="8" name="Picture 7">
            <a:extLst>
              <a:ext uri="{FF2B5EF4-FFF2-40B4-BE49-F238E27FC236}">
                <a16:creationId xmlns:a16="http://schemas.microsoft.com/office/drawing/2014/main" id="{4D2B155A-DF06-5CD8-4C4D-A061E4CC20C1}"/>
              </a:ext>
            </a:extLst>
          </p:cNvPr>
          <p:cNvPicPr>
            <a:picLocks noChangeAspect="1"/>
          </p:cNvPicPr>
          <p:nvPr/>
        </p:nvPicPr>
        <p:blipFill>
          <a:blip r:embed="rId5"/>
          <a:srcRect/>
          <a:stretch/>
        </p:blipFill>
        <p:spPr>
          <a:xfrm>
            <a:off x="126093" y="2521699"/>
            <a:ext cx="1420864" cy="2010544"/>
          </a:xfrm>
          <a:prstGeom prst="rect">
            <a:avLst/>
          </a:prstGeom>
        </p:spPr>
      </p:pic>
      <p:pic>
        <p:nvPicPr>
          <p:cNvPr id="19" name="Picture 18">
            <a:extLst>
              <a:ext uri="{FF2B5EF4-FFF2-40B4-BE49-F238E27FC236}">
                <a16:creationId xmlns:a16="http://schemas.microsoft.com/office/drawing/2014/main" id="{7F1558AF-72A2-B17D-7DA0-3340554AF192}"/>
              </a:ext>
            </a:extLst>
          </p:cNvPr>
          <p:cNvPicPr>
            <a:picLocks noChangeAspect="1"/>
          </p:cNvPicPr>
          <p:nvPr/>
        </p:nvPicPr>
        <p:blipFill>
          <a:blip r:embed="rId6"/>
          <a:stretch>
            <a:fillRect/>
          </a:stretch>
        </p:blipFill>
        <p:spPr>
          <a:xfrm>
            <a:off x="5288659" y="3444489"/>
            <a:ext cx="1438274" cy="477435"/>
          </a:xfrm>
          <a:prstGeom prst="rect">
            <a:avLst/>
          </a:prstGeom>
        </p:spPr>
      </p:pic>
      <p:sp>
        <p:nvSpPr>
          <p:cNvPr id="20" name="Rectangle 19">
            <a:extLst>
              <a:ext uri="{FF2B5EF4-FFF2-40B4-BE49-F238E27FC236}">
                <a16:creationId xmlns:a16="http://schemas.microsoft.com/office/drawing/2014/main" id="{82559F50-A370-5DDF-A5E8-827C142440AC}"/>
              </a:ext>
            </a:extLst>
          </p:cNvPr>
          <p:cNvSpPr/>
          <p:nvPr/>
        </p:nvSpPr>
        <p:spPr>
          <a:xfrm>
            <a:off x="5604814" y="3895009"/>
            <a:ext cx="695581" cy="30180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MRZ</a:t>
            </a:r>
            <a:endParaRPr lang="fr-FR" dirty="0"/>
          </a:p>
        </p:txBody>
      </p:sp>
      <p:sp>
        <p:nvSpPr>
          <p:cNvPr id="27" name="Frame 26">
            <a:extLst>
              <a:ext uri="{FF2B5EF4-FFF2-40B4-BE49-F238E27FC236}">
                <a16:creationId xmlns:a16="http://schemas.microsoft.com/office/drawing/2014/main" id="{0716A08D-3B93-A23B-FA96-6004F4F75F40}"/>
              </a:ext>
            </a:extLst>
          </p:cNvPr>
          <p:cNvSpPr/>
          <p:nvPr/>
        </p:nvSpPr>
        <p:spPr>
          <a:xfrm>
            <a:off x="238539" y="3685998"/>
            <a:ext cx="1188606" cy="209011"/>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44237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2300"/>
            <a:ext cx="7571700" cy="702600"/>
          </a:xfrm>
        </p:spPr>
        <p:txBody>
          <a:bodyPr/>
          <a:lstStyle/>
          <a:p>
            <a:r>
              <a:rPr lang="fr-FR" sz="1800" dirty="0">
                <a:solidFill>
                  <a:srgbClr val="0070C0"/>
                </a:solidFill>
                <a:latin typeface="+mj-lt"/>
              </a:rPr>
              <a:t>1. Contexte général du projet</a:t>
            </a:r>
            <a:br>
              <a:rPr lang="fr-FR" dirty="0"/>
            </a:br>
            <a:r>
              <a:rPr lang="fr-FR" dirty="0"/>
              <a:t>                                                                                             </a:t>
            </a:r>
            <a:r>
              <a:rPr lang="fr-FR" sz="1800" dirty="0">
                <a:solidFill>
                  <a:srgbClr val="0070C0"/>
                </a:solidFill>
                <a:latin typeface="+mj-lt"/>
              </a:rPr>
              <a:t>Motivations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just">
              <a:spcBef>
                <a:spcPts val="600"/>
              </a:spcBef>
              <a:buClr>
                <a:schemeClr val="accent2"/>
              </a:buClr>
              <a:buSzPts val="2000"/>
            </a:pPr>
            <a:endParaRPr lang="fr-FR" sz="1800" dirty="0">
              <a:solidFill>
                <a:schemeClr val="tx1"/>
              </a:solidFill>
              <a:latin typeface="+mn-lt"/>
              <a:ea typeface="Source Sans Pro" panose="020B0503030403020204" pitchFamily="34" charset="0"/>
              <a:sym typeface="Source Sans Pro"/>
            </a:endParaRPr>
          </a:p>
        </p:txBody>
      </p:sp>
      <p:pic>
        <p:nvPicPr>
          <p:cNvPr id="19" name="Picture 18">
            <a:extLst>
              <a:ext uri="{FF2B5EF4-FFF2-40B4-BE49-F238E27FC236}">
                <a16:creationId xmlns:a16="http://schemas.microsoft.com/office/drawing/2014/main" id="{7F1558AF-72A2-B17D-7DA0-3340554AF192}"/>
              </a:ext>
            </a:extLst>
          </p:cNvPr>
          <p:cNvPicPr>
            <a:picLocks noChangeAspect="1"/>
          </p:cNvPicPr>
          <p:nvPr/>
        </p:nvPicPr>
        <p:blipFill>
          <a:blip r:embed="rId3"/>
          <a:stretch>
            <a:fillRect/>
          </a:stretch>
        </p:blipFill>
        <p:spPr>
          <a:xfrm>
            <a:off x="652825" y="2371399"/>
            <a:ext cx="2452504" cy="1154183"/>
          </a:xfrm>
          <a:prstGeom prst="rect">
            <a:avLst/>
          </a:prstGeom>
        </p:spPr>
      </p:pic>
      <p:sp>
        <p:nvSpPr>
          <p:cNvPr id="20" name="Rectangle 19">
            <a:extLst>
              <a:ext uri="{FF2B5EF4-FFF2-40B4-BE49-F238E27FC236}">
                <a16:creationId xmlns:a16="http://schemas.microsoft.com/office/drawing/2014/main" id="{82559F50-A370-5DDF-A5E8-827C142440AC}"/>
              </a:ext>
            </a:extLst>
          </p:cNvPr>
          <p:cNvSpPr/>
          <p:nvPr/>
        </p:nvSpPr>
        <p:spPr>
          <a:xfrm>
            <a:off x="1339507" y="3759356"/>
            <a:ext cx="695581" cy="30180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MRZ</a:t>
            </a:r>
            <a:endParaRPr lang="fr-FR" dirty="0"/>
          </a:p>
        </p:txBody>
      </p:sp>
      <p:pic>
        <p:nvPicPr>
          <p:cNvPr id="41" name="Picture 40">
            <a:extLst>
              <a:ext uri="{FF2B5EF4-FFF2-40B4-BE49-F238E27FC236}">
                <a16:creationId xmlns:a16="http://schemas.microsoft.com/office/drawing/2014/main" id="{CFFB77D0-BEF8-7E42-073D-5B0123F0C083}"/>
              </a:ext>
            </a:extLst>
          </p:cNvPr>
          <p:cNvPicPr>
            <a:picLocks noChangeAspect="1"/>
          </p:cNvPicPr>
          <p:nvPr/>
        </p:nvPicPr>
        <p:blipFill>
          <a:blip r:embed="rId4"/>
          <a:stretch>
            <a:fillRect/>
          </a:stretch>
        </p:blipFill>
        <p:spPr>
          <a:xfrm>
            <a:off x="3665832" y="1024136"/>
            <a:ext cx="5316506" cy="2050207"/>
          </a:xfrm>
          <a:prstGeom prst="rect">
            <a:avLst/>
          </a:prstGeom>
        </p:spPr>
      </p:pic>
      <p:sp>
        <p:nvSpPr>
          <p:cNvPr id="69" name="Left Brace 68">
            <a:extLst>
              <a:ext uri="{FF2B5EF4-FFF2-40B4-BE49-F238E27FC236}">
                <a16:creationId xmlns:a16="http://schemas.microsoft.com/office/drawing/2014/main" id="{F957DD3C-FD42-8574-6313-5AAB0CE7F816}"/>
              </a:ext>
            </a:extLst>
          </p:cNvPr>
          <p:cNvSpPr/>
          <p:nvPr/>
        </p:nvSpPr>
        <p:spPr>
          <a:xfrm rot="16200000">
            <a:off x="1770529" y="2783497"/>
            <a:ext cx="45719" cy="108177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Left Brace 12">
            <a:extLst>
              <a:ext uri="{FF2B5EF4-FFF2-40B4-BE49-F238E27FC236}">
                <a16:creationId xmlns:a16="http://schemas.microsoft.com/office/drawing/2014/main" id="{F5183125-D2FD-2422-0EFB-8A8198F1978F}"/>
              </a:ext>
            </a:extLst>
          </p:cNvPr>
          <p:cNvSpPr/>
          <p:nvPr/>
        </p:nvSpPr>
        <p:spPr>
          <a:xfrm rot="5400000">
            <a:off x="2166556" y="2020548"/>
            <a:ext cx="76736" cy="70170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Rectangle 41">
            <a:extLst>
              <a:ext uri="{FF2B5EF4-FFF2-40B4-BE49-F238E27FC236}">
                <a16:creationId xmlns:a16="http://schemas.microsoft.com/office/drawing/2014/main" id="{A3EE87FD-7934-8A08-5AD1-77E8FC0BF34E}"/>
              </a:ext>
            </a:extLst>
          </p:cNvPr>
          <p:cNvSpPr/>
          <p:nvPr/>
        </p:nvSpPr>
        <p:spPr>
          <a:xfrm>
            <a:off x="2002288" y="2100390"/>
            <a:ext cx="344624" cy="2326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2</a:t>
            </a:r>
            <a:endParaRPr lang="fr-FR" dirty="0">
              <a:solidFill>
                <a:srgbClr val="FF0000"/>
              </a:solidFill>
            </a:endParaRPr>
          </a:p>
        </p:txBody>
      </p:sp>
      <p:sp>
        <p:nvSpPr>
          <p:cNvPr id="43" name="Left Brace 42">
            <a:extLst>
              <a:ext uri="{FF2B5EF4-FFF2-40B4-BE49-F238E27FC236}">
                <a16:creationId xmlns:a16="http://schemas.microsoft.com/office/drawing/2014/main" id="{6E79409B-8AC7-C9D6-4F75-41191F909310}"/>
              </a:ext>
            </a:extLst>
          </p:cNvPr>
          <p:cNvSpPr/>
          <p:nvPr/>
        </p:nvSpPr>
        <p:spPr>
          <a:xfrm rot="5400000">
            <a:off x="676728" y="2300360"/>
            <a:ext cx="95354" cy="1085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Rectangle 44">
            <a:extLst>
              <a:ext uri="{FF2B5EF4-FFF2-40B4-BE49-F238E27FC236}">
                <a16:creationId xmlns:a16="http://schemas.microsoft.com/office/drawing/2014/main" id="{0938E0EE-3859-3B7D-5D95-B0C52970757A}"/>
              </a:ext>
            </a:extLst>
          </p:cNvPr>
          <p:cNvSpPr/>
          <p:nvPr/>
        </p:nvSpPr>
        <p:spPr>
          <a:xfrm>
            <a:off x="630073" y="1947380"/>
            <a:ext cx="53295" cy="2890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1</a:t>
            </a:r>
            <a:endParaRPr lang="fr-FR" dirty="0">
              <a:solidFill>
                <a:srgbClr val="FF0000"/>
              </a:solidFill>
            </a:endParaRPr>
          </a:p>
        </p:txBody>
      </p:sp>
      <p:sp>
        <p:nvSpPr>
          <p:cNvPr id="46" name="Rectangle 45">
            <a:extLst>
              <a:ext uri="{FF2B5EF4-FFF2-40B4-BE49-F238E27FC236}">
                <a16:creationId xmlns:a16="http://schemas.microsoft.com/office/drawing/2014/main" id="{B08C07C9-878F-5716-A80D-942D2F79425D}"/>
              </a:ext>
            </a:extLst>
          </p:cNvPr>
          <p:cNvSpPr/>
          <p:nvPr/>
        </p:nvSpPr>
        <p:spPr>
          <a:xfrm>
            <a:off x="1621076" y="3334769"/>
            <a:ext cx="344624" cy="2326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3</a:t>
            </a:r>
            <a:endParaRPr lang="fr-FR" dirty="0">
              <a:solidFill>
                <a:srgbClr val="FF0000"/>
              </a:solidFill>
            </a:endParaRPr>
          </a:p>
        </p:txBody>
      </p:sp>
      <p:sp>
        <p:nvSpPr>
          <p:cNvPr id="47" name="Left Brace 46">
            <a:extLst>
              <a:ext uri="{FF2B5EF4-FFF2-40B4-BE49-F238E27FC236}">
                <a16:creationId xmlns:a16="http://schemas.microsoft.com/office/drawing/2014/main" id="{C2478A83-3A29-70C3-152D-58E72639EBAA}"/>
              </a:ext>
            </a:extLst>
          </p:cNvPr>
          <p:cNvSpPr/>
          <p:nvPr/>
        </p:nvSpPr>
        <p:spPr>
          <a:xfrm rot="16200000">
            <a:off x="904305" y="3101803"/>
            <a:ext cx="45719" cy="48759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8" name="Rectangle 47">
            <a:extLst>
              <a:ext uri="{FF2B5EF4-FFF2-40B4-BE49-F238E27FC236}">
                <a16:creationId xmlns:a16="http://schemas.microsoft.com/office/drawing/2014/main" id="{A8A4239E-8A12-1ECF-FC8E-334455F36038}"/>
              </a:ext>
            </a:extLst>
          </p:cNvPr>
          <p:cNvSpPr/>
          <p:nvPr/>
        </p:nvSpPr>
        <p:spPr>
          <a:xfrm>
            <a:off x="813460" y="3368459"/>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4</a:t>
            </a:r>
            <a:endParaRPr lang="fr-FR" dirty="0">
              <a:solidFill>
                <a:srgbClr val="FF0000"/>
              </a:solidFill>
            </a:endParaRPr>
          </a:p>
        </p:txBody>
      </p:sp>
      <p:sp>
        <p:nvSpPr>
          <p:cNvPr id="51" name="Left Brace 50">
            <a:extLst>
              <a:ext uri="{FF2B5EF4-FFF2-40B4-BE49-F238E27FC236}">
                <a16:creationId xmlns:a16="http://schemas.microsoft.com/office/drawing/2014/main" id="{77D10FC4-3A80-E58A-8A63-769EA04ECCCA}"/>
              </a:ext>
            </a:extLst>
          </p:cNvPr>
          <p:cNvSpPr/>
          <p:nvPr/>
        </p:nvSpPr>
        <p:spPr>
          <a:xfrm rot="5400000">
            <a:off x="1205383" y="2686851"/>
            <a:ext cx="95354" cy="1085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2" name="Rectangle 51">
            <a:extLst>
              <a:ext uri="{FF2B5EF4-FFF2-40B4-BE49-F238E27FC236}">
                <a16:creationId xmlns:a16="http://schemas.microsoft.com/office/drawing/2014/main" id="{3F40CBCF-8C8C-871F-0D2E-47F23464F017}"/>
              </a:ext>
            </a:extLst>
          </p:cNvPr>
          <p:cNvSpPr/>
          <p:nvPr/>
        </p:nvSpPr>
        <p:spPr>
          <a:xfrm>
            <a:off x="1121135" y="2620864"/>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5</a:t>
            </a:r>
            <a:endParaRPr lang="fr-FR" dirty="0">
              <a:solidFill>
                <a:srgbClr val="FF0000"/>
              </a:solidFill>
            </a:endParaRPr>
          </a:p>
        </p:txBody>
      </p:sp>
      <p:sp>
        <p:nvSpPr>
          <p:cNvPr id="54" name="Left Brace 53">
            <a:extLst>
              <a:ext uri="{FF2B5EF4-FFF2-40B4-BE49-F238E27FC236}">
                <a16:creationId xmlns:a16="http://schemas.microsoft.com/office/drawing/2014/main" id="{B809DDF7-9718-B4B4-FEB3-50342ECD7BF5}"/>
              </a:ext>
            </a:extLst>
          </p:cNvPr>
          <p:cNvSpPr/>
          <p:nvPr/>
        </p:nvSpPr>
        <p:spPr>
          <a:xfrm rot="5400000">
            <a:off x="865362" y="2536846"/>
            <a:ext cx="95356" cy="41619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Rectangle 54">
            <a:extLst>
              <a:ext uri="{FF2B5EF4-FFF2-40B4-BE49-F238E27FC236}">
                <a16:creationId xmlns:a16="http://schemas.microsoft.com/office/drawing/2014/main" id="{45EBC4C8-FCE0-EADF-E6F0-480EEBBB6942}"/>
              </a:ext>
            </a:extLst>
          </p:cNvPr>
          <p:cNvSpPr/>
          <p:nvPr/>
        </p:nvSpPr>
        <p:spPr>
          <a:xfrm>
            <a:off x="779584" y="2624890"/>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6</a:t>
            </a:r>
            <a:endParaRPr lang="fr-FR" dirty="0">
              <a:solidFill>
                <a:srgbClr val="FF0000"/>
              </a:solidFill>
            </a:endParaRPr>
          </a:p>
        </p:txBody>
      </p:sp>
      <p:pic>
        <p:nvPicPr>
          <p:cNvPr id="57" name="Picture 56">
            <a:extLst>
              <a:ext uri="{FF2B5EF4-FFF2-40B4-BE49-F238E27FC236}">
                <a16:creationId xmlns:a16="http://schemas.microsoft.com/office/drawing/2014/main" id="{29BC4191-1A86-1F02-20F2-6D89E3C8E46C}"/>
              </a:ext>
            </a:extLst>
          </p:cNvPr>
          <p:cNvPicPr>
            <a:picLocks noChangeAspect="1"/>
          </p:cNvPicPr>
          <p:nvPr/>
        </p:nvPicPr>
        <p:blipFill>
          <a:blip r:embed="rId5"/>
          <a:stretch>
            <a:fillRect/>
          </a:stretch>
        </p:blipFill>
        <p:spPr>
          <a:xfrm>
            <a:off x="3665831" y="3093292"/>
            <a:ext cx="5316506" cy="2050207"/>
          </a:xfrm>
          <a:prstGeom prst="rect">
            <a:avLst/>
          </a:prstGeom>
        </p:spPr>
      </p:pic>
      <p:sp>
        <p:nvSpPr>
          <p:cNvPr id="58" name="Left Brace 57">
            <a:extLst>
              <a:ext uri="{FF2B5EF4-FFF2-40B4-BE49-F238E27FC236}">
                <a16:creationId xmlns:a16="http://schemas.microsoft.com/office/drawing/2014/main" id="{63FA0045-99E1-10AE-91FB-C7D5748E97AE}"/>
              </a:ext>
            </a:extLst>
          </p:cNvPr>
          <p:cNvSpPr/>
          <p:nvPr/>
        </p:nvSpPr>
        <p:spPr>
          <a:xfrm rot="5400000">
            <a:off x="1493142" y="2552195"/>
            <a:ext cx="95356" cy="41619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Rectangle 58">
            <a:extLst>
              <a:ext uri="{FF2B5EF4-FFF2-40B4-BE49-F238E27FC236}">
                <a16:creationId xmlns:a16="http://schemas.microsoft.com/office/drawing/2014/main" id="{7A6AFD9D-88F2-D1E5-299E-86CE2740CA68}"/>
              </a:ext>
            </a:extLst>
          </p:cNvPr>
          <p:cNvSpPr/>
          <p:nvPr/>
        </p:nvSpPr>
        <p:spPr>
          <a:xfrm>
            <a:off x="1434111" y="2648399"/>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7</a:t>
            </a:r>
            <a:endParaRPr lang="fr-FR" dirty="0">
              <a:solidFill>
                <a:srgbClr val="FF0000"/>
              </a:solidFill>
            </a:endParaRPr>
          </a:p>
        </p:txBody>
      </p:sp>
      <p:sp>
        <p:nvSpPr>
          <p:cNvPr id="60" name="Left Brace 59">
            <a:extLst>
              <a:ext uri="{FF2B5EF4-FFF2-40B4-BE49-F238E27FC236}">
                <a16:creationId xmlns:a16="http://schemas.microsoft.com/office/drawing/2014/main" id="{B055E50E-DA96-A7F1-E2EA-7C3F22896EE1}"/>
              </a:ext>
            </a:extLst>
          </p:cNvPr>
          <p:cNvSpPr/>
          <p:nvPr/>
        </p:nvSpPr>
        <p:spPr>
          <a:xfrm rot="5400000">
            <a:off x="899267" y="2248580"/>
            <a:ext cx="99188" cy="25927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1" name="Rectangle 60">
            <a:extLst>
              <a:ext uri="{FF2B5EF4-FFF2-40B4-BE49-F238E27FC236}">
                <a16:creationId xmlns:a16="http://schemas.microsoft.com/office/drawing/2014/main" id="{0976A6E9-DE21-BDDB-91B6-4CCD7E760E6E}"/>
              </a:ext>
            </a:extLst>
          </p:cNvPr>
          <p:cNvSpPr/>
          <p:nvPr/>
        </p:nvSpPr>
        <p:spPr>
          <a:xfrm>
            <a:off x="813460" y="2195080"/>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8</a:t>
            </a:r>
            <a:endParaRPr lang="fr-FR" dirty="0">
              <a:solidFill>
                <a:srgbClr val="FF0000"/>
              </a:solidFill>
            </a:endParaRPr>
          </a:p>
        </p:txBody>
      </p:sp>
      <p:sp>
        <p:nvSpPr>
          <p:cNvPr id="62" name="Oval 61">
            <a:extLst>
              <a:ext uri="{FF2B5EF4-FFF2-40B4-BE49-F238E27FC236}">
                <a16:creationId xmlns:a16="http://schemas.microsoft.com/office/drawing/2014/main" id="{695095E3-6C8C-1997-4B2A-F1B70582FF98}"/>
              </a:ext>
            </a:extLst>
          </p:cNvPr>
          <p:cNvSpPr/>
          <p:nvPr/>
        </p:nvSpPr>
        <p:spPr>
          <a:xfrm>
            <a:off x="5478144" y="1297796"/>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fr-FR" dirty="0"/>
          </a:p>
        </p:txBody>
      </p:sp>
      <p:sp>
        <p:nvSpPr>
          <p:cNvPr id="63" name="Oval 62">
            <a:extLst>
              <a:ext uri="{FF2B5EF4-FFF2-40B4-BE49-F238E27FC236}">
                <a16:creationId xmlns:a16="http://schemas.microsoft.com/office/drawing/2014/main" id="{2909BCDE-F8E4-E851-F40B-38497C6A09B7}"/>
              </a:ext>
            </a:extLst>
          </p:cNvPr>
          <p:cNvSpPr/>
          <p:nvPr/>
        </p:nvSpPr>
        <p:spPr>
          <a:xfrm>
            <a:off x="6367757" y="1580824"/>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fr-FR" dirty="0"/>
          </a:p>
        </p:txBody>
      </p:sp>
      <p:sp>
        <p:nvSpPr>
          <p:cNvPr id="64" name="Oval 63">
            <a:extLst>
              <a:ext uri="{FF2B5EF4-FFF2-40B4-BE49-F238E27FC236}">
                <a16:creationId xmlns:a16="http://schemas.microsoft.com/office/drawing/2014/main" id="{C8158932-5E9F-F92D-AF97-99FF4A30A2B2}"/>
              </a:ext>
            </a:extLst>
          </p:cNvPr>
          <p:cNvSpPr/>
          <p:nvPr/>
        </p:nvSpPr>
        <p:spPr>
          <a:xfrm>
            <a:off x="6760765" y="1762569"/>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fr-FR" dirty="0"/>
          </a:p>
        </p:txBody>
      </p:sp>
      <p:sp>
        <p:nvSpPr>
          <p:cNvPr id="65" name="Oval 64">
            <a:extLst>
              <a:ext uri="{FF2B5EF4-FFF2-40B4-BE49-F238E27FC236}">
                <a16:creationId xmlns:a16="http://schemas.microsoft.com/office/drawing/2014/main" id="{7C6A691D-CD5B-1015-A9ED-8D33BDBC65B7}"/>
              </a:ext>
            </a:extLst>
          </p:cNvPr>
          <p:cNvSpPr/>
          <p:nvPr/>
        </p:nvSpPr>
        <p:spPr>
          <a:xfrm>
            <a:off x="6030985" y="2196596"/>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fr-FR" dirty="0"/>
          </a:p>
        </p:txBody>
      </p:sp>
      <p:sp>
        <p:nvSpPr>
          <p:cNvPr id="67" name="Oval 66">
            <a:extLst>
              <a:ext uri="{FF2B5EF4-FFF2-40B4-BE49-F238E27FC236}">
                <a16:creationId xmlns:a16="http://schemas.microsoft.com/office/drawing/2014/main" id="{F59B35FC-1EE3-068D-CD87-C9738E657303}"/>
              </a:ext>
            </a:extLst>
          </p:cNvPr>
          <p:cNvSpPr/>
          <p:nvPr/>
        </p:nvSpPr>
        <p:spPr>
          <a:xfrm>
            <a:off x="5518906" y="2377964"/>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fr-FR" dirty="0"/>
          </a:p>
        </p:txBody>
      </p:sp>
      <p:sp>
        <p:nvSpPr>
          <p:cNvPr id="68" name="Oval 67">
            <a:extLst>
              <a:ext uri="{FF2B5EF4-FFF2-40B4-BE49-F238E27FC236}">
                <a16:creationId xmlns:a16="http://schemas.microsoft.com/office/drawing/2014/main" id="{3EE31653-3173-A5D4-39BC-2F1B316E8A7A}"/>
              </a:ext>
            </a:extLst>
          </p:cNvPr>
          <p:cNvSpPr/>
          <p:nvPr/>
        </p:nvSpPr>
        <p:spPr>
          <a:xfrm>
            <a:off x="6760765" y="2574220"/>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fr-FR" dirty="0"/>
          </a:p>
        </p:txBody>
      </p:sp>
      <p:sp>
        <p:nvSpPr>
          <p:cNvPr id="70" name="Oval 69">
            <a:extLst>
              <a:ext uri="{FF2B5EF4-FFF2-40B4-BE49-F238E27FC236}">
                <a16:creationId xmlns:a16="http://schemas.microsoft.com/office/drawing/2014/main" id="{4C17C5B8-9361-7B68-8EEA-83D327952B88}"/>
              </a:ext>
            </a:extLst>
          </p:cNvPr>
          <p:cNvSpPr/>
          <p:nvPr/>
        </p:nvSpPr>
        <p:spPr>
          <a:xfrm>
            <a:off x="7044740" y="3447879"/>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fr-FR" dirty="0"/>
          </a:p>
        </p:txBody>
      </p:sp>
      <p:sp>
        <p:nvSpPr>
          <p:cNvPr id="71" name="Oval 70">
            <a:extLst>
              <a:ext uri="{FF2B5EF4-FFF2-40B4-BE49-F238E27FC236}">
                <a16:creationId xmlns:a16="http://schemas.microsoft.com/office/drawing/2014/main" id="{EE41A30F-1C91-B140-EFFC-61C2CC9B0205}"/>
              </a:ext>
            </a:extLst>
          </p:cNvPr>
          <p:cNvSpPr/>
          <p:nvPr/>
        </p:nvSpPr>
        <p:spPr>
          <a:xfrm>
            <a:off x="4500209" y="2356830"/>
            <a:ext cx="207039" cy="125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fr-FR" dirty="0"/>
          </a:p>
        </p:txBody>
      </p:sp>
      <p:sp>
        <p:nvSpPr>
          <p:cNvPr id="6" name="Left Brace 5">
            <a:extLst>
              <a:ext uri="{FF2B5EF4-FFF2-40B4-BE49-F238E27FC236}">
                <a16:creationId xmlns:a16="http://schemas.microsoft.com/office/drawing/2014/main" id="{CB1863C3-58C1-DF12-7C37-EE0BCF0281F1}"/>
              </a:ext>
            </a:extLst>
          </p:cNvPr>
          <p:cNvSpPr/>
          <p:nvPr/>
        </p:nvSpPr>
        <p:spPr>
          <a:xfrm rot="5400000">
            <a:off x="2166556" y="2020549"/>
            <a:ext cx="76736" cy="70170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Rectangle 7">
            <a:extLst>
              <a:ext uri="{FF2B5EF4-FFF2-40B4-BE49-F238E27FC236}">
                <a16:creationId xmlns:a16="http://schemas.microsoft.com/office/drawing/2014/main" id="{7C8F15F1-C0DB-17EC-076B-CEC0AD90AA43}"/>
              </a:ext>
            </a:extLst>
          </p:cNvPr>
          <p:cNvSpPr/>
          <p:nvPr/>
        </p:nvSpPr>
        <p:spPr>
          <a:xfrm>
            <a:off x="2002288" y="2100391"/>
            <a:ext cx="344624" cy="2326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2</a:t>
            </a:r>
            <a:endParaRPr lang="fr-FR" dirty="0">
              <a:solidFill>
                <a:srgbClr val="FF0000"/>
              </a:solidFill>
            </a:endParaRPr>
          </a:p>
        </p:txBody>
      </p:sp>
      <p:sp>
        <p:nvSpPr>
          <p:cNvPr id="9" name="Left Brace 8">
            <a:extLst>
              <a:ext uri="{FF2B5EF4-FFF2-40B4-BE49-F238E27FC236}">
                <a16:creationId xmlns:a16="http://schemas.microsoft.com/office/drawing/2014/main" id="{DCB8333F-DF13-95FC-9238-BB8D1276FE96}"/>
              </a:ext>
            </a:extLst>
          </p:cNvPr>
          <p:cNvSpPr/>
          <p:nvPr/>
        </p:nvSpPr>
        <p:spPr>
          <a:xfrm rot="5400000">
            <a:off x="899267" y="2248581"/>
            <a:ext cx="99188" cy="25927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Left Brace 9">
            <a:extLst>
              <a:ext uri="{FF2B5EF4-FFF2-40B4-BE49-F238E27FC236}">
                <a16:creationId xmlns:a16="http://schemas.microsoft.com/office/drawing/2014/main" id="{7A67E434-0FEB-0889-5715-43FF0348852C}"/>
              </a:ext>
            </a:extLst>
          </p:cNvPr>
          <p:cNvSpPr/>
          <p:nvPr/>
        </p:nvSpPr>
        <p:spPr>
          <a:xfrm rot="5400000">
            <a:off x="676728" y="2300361"/>
            <a:ext cx="95354" cy="1085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a:extLst>
              <a:ext uri="{FF2B5EF4-FFF2-40B4-BE49-F238E27FC236}">
                <a16:creationId xmlns:a16="http://schemas.microsoft.com/office/drawing/2014/main" id="{29EAFBCE-FCF9-5B22-E7D6-B150CCCCBD6E}"/>
              </a:ext>
            </a:extLst>
          </p:cNvPr>
          <p:cNvSpPr/>
          <p:nvPr/>
        </p:nvSpPr>
        <p:spPr>
          <a:xfrm>
            <a:off x="630073" y="1947381"/>
            <a:ext cx="53295" cy="2890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1</a:t>
            </a:r>
            <a:endParaRPr lang="fr-FR" dirty="0">
              <a:solidFill>
                <a:srgbClr val="FF0000"/>
              </a:solidFill>
            </a:endParaRPr>
          </a:p>
        </p:txBody>
      </p:sp>
      <p:sp>
        <p:nvSpPr>
          <p:cNvPr id="12" name="Rectangle 11">
            <a:extLst>
              <a:ext uri="{FF2B5EF4-FFF2-40B4-BE49-F238E27FC236}">
                <a16:creationId xmlns:a16="http://schemas.microsoft.com/office/drawing/2014/main" id="{AF933911-7DFF-9622-8544-B1C8964F2D28}"/>
              </a:ext>
            </a:extLst>
          </p:cNvPr>
          <p:cNvSpPr/>
          <p:nvPr/>
        </p:nvSpPr>
        <p:spPr>
          <a:xfrm>
            <a:off x="813460" y="2195081"/>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8</a:t>
            </a:r>
            <a:endParaRPr lang="fr-FR" dirty="0">
              <a:solidFill>
                <a:srgbClr val="FF0000"/>
              </a:solidFill>
            </a:endParaRPr>
          </a:p>
        </p:txBody>
      </p:sp>
      <p:sp>
        <p:nvSpPr>
          <p:cNvPr id="14" name="Left Brace 13">
            <a:extLst>
              <a:ext uri="{FF2B5EF4-FFF2-40B4-BE49-F238E27FC236}">
                <a16:creationId xmlns:a16="http://schemas.microsoft.com/office/drawing/2014/main" id="{81F0B9FF-C9BC-ED7D-D5A4-E11973676745}"/>
              </a:ext>
            </a:extLst>
          </p:cNvPr>
          <p:cNvSpPr/>
          <p:nvPr/>
        </p:nvSpPr>
        <p:spPr>
          <a:xfrm rot="5400000">
            <a:off x="2166556" y="2020550"/>
            <a:ext cx="76736" cy="70170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Rectangle 14">
            <a:extLst>
              <a:ext uri="{FF2B5EF4-FFF2-40B4-BE49-F238E27FC236}">
                <a16:creationId xmlns:a16="http://schemas.microsoft.com/office/drawing/2014/main" id="{15CB6531-74E2-A73C-423D-7E94C315CA94}"/>
              </a:ext>
            </a:extLst>
          </p:cNvPr>
          <p:cNvSpPr/>
          <p:nvPr/>
        </p:nvSpPr>
        <p:spPr>
          <a:xfrm>
            <a:off x="2002288" y="2100392"/>
            <a:ext cx="344624" cy="2326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2</a:t>
            </a:r>
            <a:endParaRPr lang="fr-FR" dirty="0">
              <a:solidFill>
                <a:srgbClr val="FF0000"/>
              </a:solidFill>
            </a:endParaRPr>
          </a:p>
        </p:txBody>
      </p:sp>
      <p:sp>
        <p:nvSpPr>
          <p:cNvPr id="16" name="Left Brace 15">
            <a:extLst>
              <a:ext uri="{FF2B5EF4-FFF2-40B4-BE49-F238E27FC236}">
                <a16:creationId xmlns:a16="http://schemas.microsoft.com/office/drawing/2014/main" id="{B046372C-54D7-E684-67F0-D5EFA00EA340}"/>
              </a:ext>
            </a:extLst>
          </p:cNvPr>
          <p:cNvSpPr/>
          <p:nvPr/>
        </p:nvSpPr>
        <p:spPr>
          <a:xfrm rot="5400000">
            <a:off x="899267" y="2248582"/>
            <a:ext cx="99188" cy="25927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Left Brace 16">
            <a:extLst>
              <a:ext uri="{FF2B5EF4-FFF2-40B4-BE49-F238E27FC236}">
                <a16:creationId xmlns:a16="http://schemas.microsoft.com/office/drawing/2014/main" id="{FAB732D0-BD95-9DE0-9722-974F2205FD03}"/>
              </a:ext>
            </a:extLst>
          </p:cNvPr>
          <p:cNvSpPr/>
          <p:nvPr/>
        </p:nvSpPr>
        <p:spPr>
          <a:xfrm rot="5400000">
            <a:off x="865362" y="2536300"/>
            <a:ext cx="95356" cy="41619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Left Brace 17">
            <a:extLst>
              <a:ext uri="{FF2B5EF4-FFF2-40B4-BE49-F238E27FC236}">
                <a16:creationId xmlns:a16="http://schemas.microsoft.com/office/drawing/2014/main" id="{B6E40F3E-E8B3-586C-C557-466B9FF24574}"/>
              </a:ext>
            </a:extLst>
          </p:cNvPr>
          <p:cNvSpPr/>
          <p:nvPr/>
        </p:nvSpPr>
        <p:spPr>
          <a:xfrm rot="5400000">
            <a:off x="676728" y="2299815"/>
            <a:ext cx="95354" cy="1085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Rectangle 20">
            <a:extLst>
              <a:ext uri="{FF2B5EF4-FFF2-40B4-BE49-F238E27FC236}">
                <a16:creationId xmlns:a16="http://schemas.microsoft.com/office/drawing/2014/main" id="{449251BE-79F6-CF80-DAC7-F936227ECA5F}"/>
              </a:ext>
            </a:extLst>
          </p:cNvPr>
          <p:cNvSpPr/>
          <p:nvPr/>
        </p:nvSpPr>
        <p:spPr>
          <a:xfrm>
            <a:off x="630073" y="1946835"/>
            <a:ext cx="53295" cy="2890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1</a:t>
            </a:r>
            <a:endParaRPr lang="fr-FR" dirty="0">
              <a:solidFill>
                <a:srgbClr val="FF0000"/>
              </a:solidFill>
            </a:endParaRPr>
          </a:p>
        </p:txBody>
      </p:sp>
      <p:sp>
        <p:nvSpPr>
          <p:cNvPr id="22" name="Rectangle 21">
            <a:extLst>
              <a:ext uri="{FF2B5EF4-FFF2-40B4-BE49-F238E27FC236}">
                <a16:creationId xmlns:a16="http://schemas.microsoft.com/office/drawing/2014/main" id="{4376DF09-2114-6B89-72FB-B01F6D399F54}"/>
              </a:ext>
            </a:extLst>
          </p:cNvPr>
          <p:cNvSpPr/>
          <p:nvPr/>
        </p:nvSpPr>
        <p:spPr>
          <a:xfrm>
            <a:off x="813460" y="2194535"/>
            <a:ext cx="155334" cy="72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solidFill>
                  <a:srgbClr val="FF0000"/>
                </a:solidFill>
                <a:latin typeface="Arial" panose="020B0604020202020204" pitchFamily="34" charset="0"/>
              </a:rPr>
              <a:t>8</a:t>
            </a:r>
            <a:endParaRPr lang="fr-FR" dirty="0">
              <a:solidFill>
                <a:srgbClr val="FF0000"/>
              </a:solidFill>
            </a:endParaRPr>
          </a:p>
        </p:txBody>
      </p:sp>
      <p:sp>
        <p:nvSpPr>
          <p:cNvPr id="23" name="Left Brace 22">
            <a:extLst>
              <a:ext uri="{FF2B5EF4-FFF2-40B4-BE49-F238E27FC236}">
                <a16:creationId xmlns:a16="http://schemas.microsoft.com/office/drawing/2014/main" id="{07B84D75-32F7-78F8-DB3B-610202431F19}"/>
              </a:ext>
            </a:extLst>
          </p:cNvPr>
          <p:cNvSpPr/>
          <p:nvPr/>
        </p:nvSpPr>
        <p:spPr>
          <a:xfrm rot="5400000">
            <a:off x="2166556" y="2020004"/>
            <a:ext cx="76736" cy="70170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2C745583-DABB-5B5A-78F7-50AF182B702F}"/>
              </a:ext>
            </a:extLst>
          </p:cNvPr>
          <p:cNvSpPr/>
          <p:nvPr/>
        </p:nvSpPr>
        <p:spPr>
          <a:xfrm>
            <a:off x="2002288" y="2099846"/>
            <a:ext cx="344624" cy="2326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fr-FR" b="1" i="0" dirty="0">
                <a:effectLst/>
                <a:latin typeface="Arial" panose="020B0604020202020204" pitchFamily="34" charset="0"/>
              </a:rPr>
              <a:t> </a:t>
            </a:r>
            <a:r>
              <a:rPr lang="fr-FR" b="1" dirty="0">
                <a:solidFill>
                  <a:srgbClr val="FF0000"/>
                </a:solidFill>
                <a:latin typeface="Arial" panose="020B0604020202020204" pitchFamily="34" charset="0"/>
              </a:rPr>
              <a:t>2</a:t>
            </a:r>
            <a:endParaRPr lang="fr-FR" dirty="0">
              <a:solidFill>
                <a:srgbClr val="FF0000"/>
              </a:solidFill>
            </a:endParaRPr>
          </a:p>
        </p:txBody>
      </p:sp>
      <p:sp>
        <p:nvSpPr>
          <p:cNvPr id="25" name="Left Brace 24">
            <a:extLst>
              <a:ext uri="{FF2B5EF4-FFF2-40B4-BE49-F238E27FC236}">
                <a16:creationId xmlns:a16="http://schemas.microsoft.com/office/drawing/2014/main" id="{EBD45E2F-FE5B-80E9-4203-0F97470B6BB7}"/>
              </a:ext>
            </a:extLst>
          </p:cNvPr>
          <p:cNvSpPr/>
          <p:nvPr/>
        </p:nvSpPr>
        <p:spPr>
          <a:xfrm rot="5400000">
            <a:off x="899267" y="2248036"/>
            <a:ext cx="99188" cy="25927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032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1000"/>
                                        <p:tgtEl>
                                          <p:spTgt spid="63"/>
                                        </p:tgtEl>
                                      </p:cBhvr>
                                    </p:animEffect>
                                    <p:anim calcmode="lin" valueType="num">
                                      <p:cBhvr>
                                        <p:cTn id="15" dur="1000" fill="hold"/>
                                        <p:tgtEl>
                                          <p:spTgt spid="63"/>
                                        </p:tgtEl>
                                        <p:attrNameLst>
                                          <p:attrName>ppt_x</p:attrName>
                                        </p:attrNameLst>
                                      </p:cBhvr>
                                      <p:tavLst>
                                        <p:tav tm="0">
                                          <p:val>
                                            <p:strVal val="#ppt_x"/>
                                          </p:val>
                                        </p:tav>
                                        <p:tav tm="100000">
                                          <p:val>
                                            <p:strVal val="#ppt_x"/>
                                          </p:val>
                                        </p:tav>
                                      </p:tavLst>
                                    </p:anim>
                                    <p:anim calcmode="lin" valueType="num">
                                      <p:cBhvr>
                                        <p:cTn id="1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1000"/>
                                        <p:tgtEl>
                                          <p:spTgt spid="64"/>
                                        </p:tgtEl>
                                      </p:cBhvr>
                                    </p:animEffect>
                                    <p:anim calcmode="lin" valueType="num">
                                      <p:cBhvr>
                                        <p:cTn id="22" dur="1000" fill="hold"/>
                                        <p:tgtEl>
                                          <p:spTgt spid="64"/>
                                        </p:tgtEl>
                                        <p:attrNameLst>
                                          <p:attrName>ppt_x</p:attrName>
                                        </p:attrNameLst>
                                      </p:cBhvr>
                                      <p:tavLst>
                                        <p:tav tm="0">
                                          <p:val>
                                            <p:strVal val="#ppt_x"/>
                                          </p:val>
                                        </p:tav>
                                        <p:tav tm="100000">
                                          <p:val>
                                            <p:strVal val="#ppt_x"/>
                                          </p:val>
                                        </p:tav>
                                      </p:tavLst>
                                    </p:anim>
                                    <p:anim calcmode="lin" valueType="num">
                                      <p:cBhvr>
                                        <p:cTn id="2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0"/>
                                        <p:tgtEl>
                                          <p:spTgt spid="65"/>
                                        </p:tgtEl>
                                      </p:cBhvr>
                                    </p:animEffect>
                                    <p:anim calcmode="lin" valueType="num">
                                      <p:cBhvr>
                                        <p:cTn id="29" dur="1000" fill="hold"/>
                                        <p:tgtEl>
                                          <p:spTgt spid="65"/>
                                        </p:tgtEl>
                                        <p:attrNameLst>
                                          <p:attrName>ppt_x</p:attrName>
                                        </p:attrNameLst>
                                      </p:cBhvr>
                                      <p:tavLst>
                                        <p:tav tm="0">
                                          <p:val>
                                            <p:strVal val="#ppt_x"/>
                                          </p:val>
                                        </p:tav>
                                        <p:tav tm="100000">
                                          <p:val>
                                            <p:strVal val="#ppt_x"/>
                                          </p:val>
                                        </p:tav>
                                      </p:tavLst>
                                    </p:anim>
                                    <p:anim calcmode="lin" valueType="num">
                                      <p:cBhvr>
                                        <p:cTn id="3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1000"/>
                                        <p:tgtEl>
                                          <p:spTgt spid="67"/>
                                        </p:tgtEl>
                                      </p:cBhvr>
                                    </p:animEffect>
                                    <p:anim calcmode="lin" valueType="num">
                                      <p:cBhvr>
                                        <p:cTn id="36" dur="1000" fill="hold"/>
                                        <p:tgtEl>
                                          <p:spTgt spid="67"/>
                                        </p:tgtEl>
                                        <p:attrNameLst>
                                          <p:attrName>ppt_x</p:attrName>
                                        </p:attrNameLst>
                                      </p:cBhvr>
                                      <p:tavLst>
                                        <p:tav tm="0">
                                          <p:val>
                                            <p:strVal val="#ppt_x"/>
                                          </p:val>
                                        </p:tav>
                                        <p:tav tm="100000">
                                          <p:val>
                                            <p:strVal val="#ppt_x"/>
                                          </p:val>
                                        </p:tav>
                                      </p:tavLst>
                                    </p:anim>
                                    <p:anim calcmode="lin" valueType="num">
                                      <p:cBhvr>
                                        <p:cTn id="3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000"/>
                                        <p:tgtEl>
                                          <p:spTgt spid="68"/>
                                        </p:tgtEl>
                                      </p:cBhvr>
                                    </p:animEffect>
                                    <p:anim calcmode="lin" valueType="num">
                                      <p:cBhvr>
                                        <p:cTn id="43" dur="1000" fill="hold"/>
                                        <p:tgtEl>
                                          <p:spTgt spid="68"/>
                                        </p:tgtEl>
                                        <p:attrNameLst>
                                          <p:attrName>ppt_x</p:attrName>
                                        </p:attrNameLst>
                                      </p:cBhvr>
                                      <p:tavLst>
                                        <p:tav tm="0">
                                          <p:val>
                                            <p:strVal val="#ppt_x"/>
                                          </p:val>
                                        </p:tav>
                                        <p:tav tm="100000">
                                          <p:val>
                                            <p:strVal val="#ppt_x"/>
                                          </p:val>
                                        </p:tav>
                                      </p:tavLst>
                                    </p:anim>
                                    <p:anim calcmode="lin" valueType="num">
                                      <p:cBhvr>
                                        <p:cTn id="4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1000"/>
                                        <p:tgtEl>
                                          <p:spTgt spid="70"/>
                                        </p:tgtEl>
                                      </p:cBhvr>
                                    </p:animEffect>
                                    <p:anim calcmode="lin" valueType="num">
                                      <p:cBhvr>
                                        <p:cTn id="50" dur="1000" fill="hold"/>
                                        <p:tgtEl>
                                          <p:spTgt spid="70"/>
                                        </p:tgtEl>
                                        <p:attrNameLst>
                                          <p:attrName>ppt_x</p:attrName>
                                        </p:attrNameLst>
                                      </p:cBhvr>
                                      <p:tavLst>
                                        <p:tav tm="0">
                                          <p:val>
                                            <p:strVal val="#ppt_x"/>
                                          </p:val>
                                        </p:tav>
                                        <p:tav tm="100000">
                                          <p:val>
                                            <p:strVal val="#ppt_x"/>
                                          </p:val>
                                        </p:tav>
                                      </p:tavLst>
                                    </p:anim>
                                    <p:anim calcmode="lin" valueType="num">
                                      <p:cBhvr>
                                        <p:cTn id="5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1000"/>
                                        <p:tgtEl>
                                          <p:spTgt spid="71"/>
                                        </p:tgtEl>
                                      </p:cBhvr>
                                    </p:animEffect>
                                    <p:anim calcmode="lin" valueType="num">
                                      <p:cBhvr>
                                        <p:cTn id="57" dur="1000" fill="hold"/>
                                        <p:tgtEl>
                                          <p:spTgt spid="71"/>
                                        </p:tgtEl>
                                        <p:attrNameLst>
                                          <p:attrName>ppt_x</p:attrName>
                                        </p:attrNameLst>
                                      </p:cBhvr>
                                      <p:tavLst>
                                        <p:tav tm="0">
                                          <p:val>
                                            <p:strVal val="#ppt_x"/>
                                          </p:val>
                                        </p:tav>
                                        <p:tav tm="100000">
                                          <p:val>
                                            <p:strVal val="#ppt_x"/>
                                          </p:val>
                                        </p:tav>
                                      </p:tavLst>
                                    </p:anim>
                                    <p:anim calcmode="lin" valueType="num">
                                      <p:cBhvr>
                                        <p:cTn id="5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7" grpId="0" animBg="1"/>
      <p:bldP spid="68" grpId="0" animBg="1"/>
      <p:bldP spid="70" grpId="0" animBg="1"/>
      <p:bldP spid="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rPr>
              <a:t>1. Contexte général du projet</a:t>
            </a:r>
            <a:br>
              <a:rPr lang="fr-FR" dirty="0"/>
            </a:br>
            <a:r>
              <a:rPr lang="fr-FR" dirty="0"/>
              <a:t>                                                                                             </a:t>
            </a:r>
            <a:r>
              <a:rPr lang="fr-FR" sz="1800" dirty="0">
                <a:solidFill>
                  <a:srgbClr val="0070C0"/>
                </a:solidFill>
                <a:latin typeface="+mj-lt"/>
              </a:rPr>
              <a:t>Motivations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lgn="just">
              <a:spcBef>
                <a:spcPts val="600"/>
              </a:spcBef>
              <a:buClr>
                <a:schemeClr val="accent2"/>
              </a:buClr>
              <a:buSzPts val="2000"/>
            </a:pPr>
            <a:r>
              <a:rPr lang="fr-FR" sz="2400" dirty="0">
                <a:solidFill>
                  <a:srgbClr val="0070C0"/>
                </a:solidFill>
                <a:latin typeface="+mj-lt"/>
                <a:ea typeface="Roboto Slab"/>
                <a:sym typeface="Source Sans Pro"/>
              </a:rPr>
              <a:t>CRM (</a:t>
            </a:r>
            <a:r>
              <a:rPr lang="fr-FR" sz="2400" dirty="0">
                <a:solidFill>
                  <a:srgbClr val="0070C0"/>
                </a:solidFill>
                <a:latin typeface="+mj-lt"/>
                <a:ea typeface="Roboto Slab"/>
              </a:rPr>
              <a:t>Customer </a:t>
            </a:r>
            <a:r>
              <a:rPr lang="fr-FR" sz="2400" dirty="0" err="1">
                <a:solidFill>
                  <a:srgbClr val="0070C0"/>
                </a:solidFill>
                <a:latin typeface="+mj-lt"/>
                <a:ea typeface="Roboto Slab"/>
              </a:rPr>
              <a:t>relationship</a:t>
            </a:r>
            <a:r>
              <a:rPr lang="fr-FR" sz="2400" dirty="0">
                <a:solidFill>
                  <a:srgbClr val="0070C0"/>
                </a:solidFill>
                <a:latin typeface="+mj-lt"/>
                <a:ea typeface="Roboto Slab"/>
              </a:rPr>
              <a:t> management</a:t>
            </a:r>
            <a:r>
              <a:rPr lang="fr-FR" sz="2400" dirty="0">
                <a:solidFill>
                  <a:srgbClr val="0070C0"/>
                </a:solidFill>
                <a:latin typeface="+mj-lt"/>
                <a:ea typeface="Roboto Slab"/>
                <a:sym typeface="Source Sans Pro"/>
              </a:rPr>
              <a:t>):</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Une base de données clients partagée.</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Une plate-forme de travail pour les services commerciaux et marketing. </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Une source d’indicateurs quantitatifs pour piloter la gestion de l’activité. </a:t>
            </a:r>
            <a:endParaRPr lang="fr-FR" sz="1800" dirty="0">
              <a:solidFill>
                <a:schemeClr val="tx1"/>
              </a:solidFill>
              <a:latin typeface="+mn-lt"/>
              <a:ea typeface="Source Sans Pro" panose="020B0503030403020204" pitchFamily="34" charset="0"/>
              <a:sym typeface="Source Sans Pro"/>
            </a:endParaRPr>
          </a:p>
        </p:txBody>
      </p:sp>
    </p:spTree>
    <p:extLst>
      <p:ext uri="{BB962C8B-B14F-4D97-AF65-F5344CB8AC3E}">
        <p14:creationId xmlns:p14="http://schemas.microsoft.com/office/powerpoint/2010/main" val="20992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6B6444-00AA-DCC3-41CA-E1AC677ABCFD}"/>
              </a:ext>
            </a:extLst>
          </p:cNvPr>
          <p:cNvSpPr>
            <a:spLocks noGrp="1"/>
          </p:cNvSpPr>
          <p:nvPr>
            <p:ph type="title"/>
          </p:nvPr>
        </p:nvSpPr>
        <p:spPr>
          <a:xfrm>
            <a:off x="414010" y="223059"/>
            <a:ext cx="7571700" cy="702600"/>
          </a:xfrm>
        </p:spPr>
        <p:txBody>
          <a:bodyPr/>
          <a:lstStyle/>
          <a:p>
            <a:r>
              <a:rPr lang="fr-FR" sz="1800" dirty="0">
                <a:solidFill>
                  <a:srgbClr val="0070C0"/>
                </a:solidFill>
                <a:latin typeface="+mj-lt"/>
              </a:rPr>
              <a:t>1. Contexte général du projet</a:t>
            </a:r>
            <a:br>
              <a:rPr lang="fr-FR" dirty="0"/>
            </a:br>
            <a:r>
              <a:rPr lang="fr-FR" dirty="0"/>
              <a:t>                                                                                             </a:t>
            </a:r>
            <a:r>
              <a:rPr lang="fr-FR" sz="1800" dirty="0">
                <a:solidFill>
                  <a:srgbClr val="0070C0"/>
                </a:solidFill>
                <a:latin typeface="+mj-lt"/>
              </a:rPr>
              <a:t>Motivations</a:t>
            </a:r>
          </a:p>
        </p:txBody>
      </p:sp>
      <p:sp>
        <p:nvSpPr>
          <p:cNvPr id="3" name="Espace réservé du numéro de diapositive 2">
            <a:extLst>
              <a:ext uri="{FF2B5EF4-FFF2-40B4-BE49-F238E27FC236}">
                <a16:creationId xmlns:a16="http://schemas.microsoft.com/office/drawing/2014/main" id="{C951001C-F262-8F24-DC59-72D86E189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cxnSp>
        <p:nvCxnSpPr>
          <p:cNvPr id="5" name="Connecteur droit 4">
            <a:extLst>
              <a:ext uri="{FF2B5EF4-FFF2-40B4-BE49-F238E27FC236}">
                <a16:creationId xmlns:a16="http://schemas.microsoft.com/office/drawing/2014/main" id="{94F64A99-D851-1880-B0E1-2B0B9C4A6BE6}"/>
              </a:ext>
            </a:extLst>
          </p:cNvPr>
          <p:cNvCxnSpPr>
            <a:cxnSpLocks/>
          </p:cNvCxnSpPr>
          <p:nvPr/>
        </p:nvCxnSpPr>
        <p:spPr>
          <a:xfrm>
            <a:off x="4369981" y="925659"/>
            <a:ext cx="36157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6DAE9688-7A32-2E7A-CC09-4389AE657042}"/>
              </a:ext>
            </a:extLst>
          </p:cNvPr>
          <p:cNvCxnSpPr>
            <a:cxnSpLocks/>
          </p:cNvCxnSpPr>
          <p:nvPr/>
        </p:nvCxnSpPr>
        <p:spPr>
          <a:xfrm>
            <a:off x="4766932" y="1024894"/>
            <a:ext cx="361572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Espace réservé du texte 3">
            <a:extLst>
              <a:ext uri="{FF2B5EF4-FFF2-40B4-BE49-F238E27FC236}">
                <a16:creationId xmlns:a16="http://schemas.microsoft.com/office/drawing/2014/main" id="{F180B68A-8965-BB5D-F26C-E90B57663DC3}"/>
              </a:ext>
            </a:extLst>
          </p:cNvPr>
          <p:cNvSpPr txBox="1">
            <a:spLocks/>
          </p:cNvSpPr>
          <p:nvPr/>
        </p:nvSpPr>
        <p:spPr>
          <a:xfrm>
            <a:off x="433660" y="1197801"/>
            <a:ext cx="7949001" cy="36403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L'internet a changé le fonctionnement des sociétés de transfert d’argent.</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La plupart des transactions se font en ligne. </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Le nombre é</a:t>
            </a:r>
            <a:r>
              <a:rPr lang="en-US" sz="1800" dirty="0" err="1">
                <a:solidFill>
                  <a:schemeClr val="tx1"/>
                </a:solidFill>
                <a:latin typeface="+mn-lt"/>
                <a:ea typeface="Source Sans Pro" panose="020B0503030403020204" pitchFamily="34" charset="0"/>
              </a:rPr>
              <a:t>norme</a:t>
            </a:r>
            <a:r>
              <a:rPr lang="en-US" sz="1800" dirty="0">
                <a:solidFill>
                  <a:schemeClr val="tx1"/>
                </a:solidFill>
                <a:latin typeface="+mn-lt"/>
                <a:ea typeface="Source Sans Pro" panose="020B0503030403020204" pitchFamily="34" charset="0"/>
              </a:rPr>
              <a:t> </a:t>
            </a:r>
            <a:r>
              <a:rPr lang="en-US" sz="1800" dirty="0" err="1">
                <a:solidFill>
                  <a:schemeClr val="tx1"/>
                </a:solidFill>
                <a:latin typeface="+mn-lt"/>
                <a:ea typeface="Source Sans Pro" panose="020B0503030403020204" pitchFamily="34" charset="0"/>
              </a:rPr>
              <a:t>d’appareils</a:t>
            </a:r>
            <a:r>
              <a:rPr lang="en-US" sz="1800" dirty="0">
                <a:solidFill>
                  <a:schemeClr val="tx1"/>
                </a:solidFill>
                <a:latin typeface="+mn-lt"/>
                <a:ea typeface="Source Sans Pro" panose="020B0503030403020204" pitchFamily="34" charset="0"/>
              </a:rPr>
              <a:t> mobiles oblige des solutions </a:t>
            </a:r>
            <a:r>
              <a:rPr lang="en-US" sz="1800" dirty="0" err="1">
                <a:solidFill>
                  <a:schemeClr val="tx1"/>
                </a:solidFill>
                <a:latin typeface="+mn-lt"/>
                <a:ea typeface="Source Sans Pro" panose="020B0503030403020204" pitchFamily="34" charset="0"/>
              </a:rPr>
              <a:t>mobiless</a:t>
            </a:r>
            <a:r>
              <a:rPr lang="fr-FR" sz="1800" dirty="0">
                <a:solidFill>
                  <a:schemeClr val="tx1"/>
                </a:solidFill>
                <a:latin typeface="+mn-lt"/>
                <a:ea typeface="Source Sans Pro" panose="020B0503030403020204" pitchFamily="34" charset="0"/>
              </a:rPr>
              <a:t>. </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Résoudre le problème de fraude financière.</a:t>
            </a:r>
          </a:p>
          <a:p>
            <a:pPr marL="457200" indent="-355600" algn="just">
              <a:spcBef>
                <a:spcPts val="600"/>
              </a:spcBef>
              <a:buClr>
                <a:schemeClr val="accent2"/>
              </a:buClr>
              <a:buSzPts val="2000"/>
              <a:buFont typeface="Source Sans Pro"/>
              <a:buChar char="◎"/>
            </a:pPr>
            <a:r>
              <a:rPr lang="fr-FR" sz="1800" dirty="0">
                <a:solidFill>
                  <a:schemeClr val="tx1"/>
                </a:solidFill>
                <a:latin typeface="+mn-lt"/>
                <a:ea typeface="Source Sans Pro" panose="020B0503030403020204" pitchFamily="34" charset="0"/>
              </a:rPr>
              <a:t>Réaliser plus des ventes.</a:t>
            </a:r>
            <a:endParaRPr lang="fr-FR" sz="1800" dirty="0">
              <a:solidFill>
                <a:schemeClr val="tx1"/>
              </a:solidFill>
              <a:latin typeface="+mn-lt"/>
              <a:ea typeface="Source Sans Pro" panose="020B0503030403020204" pitchFamily="34" charset="0"/>
              <a:sym typeface="Source Sans Pro"/>
            </a:endParaRPr>
          </a:p>
        </p:txBody>
      </p:sp>
    </p:spTree>
    <p:extLst>
      <p:ext uri="{BB962C8B-B14F-4D97-AF65-F5344CB8AC3E}">
        <p14:creationId xmlns:p14="http://schemas.microsoft.com/office/powerpoint/2010/main" val="147383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14396</TotalTime>
  <Words>2427</Words>
  <Application>Microsoft Office PowerPoint</Application>
  <PresentationFormat>On-screen Show (16:9)</PresentationFormat>
  <Paragraphs>236</Paragraphs>
  <Slides>25</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Tw Cen MT</vt:lpstr>
      <vt:lpstr>Inter-Regular</vt:lpstr>
      <vt:lpstr>Calibri</vt:lpstr>
      <vt:lpstr>Source Sans Pro</vt:lpstr>
      <vt:lpstr>Roboto Slab</vt:lpstr>
      <vt:lpstr>Arial</vt:lpstr>
      <vt:lpstr>Times New Roman</vt:lpstr>
      <vt:lpstr>Cordelia template</vt:lpstr>
      <vt:lpstr>PowerPoint Presentation</vt:lpstr>
      <vt:lpstr>PowerPoint Presentation</vt:lpstr>
      <vt:lpstr>Contexte général du projet</vt:lpstr>
      <vt:lpstr>PowerPoint Presentation</vt:lpstr>
      <vt:lpstr>1. Contexte général du projet                                                                                               Motivations</vt:lpstr>
      <vt:lpstr>1. Contexte général du projet                                                                                              Motivations</vt:lpstr>
      <vt:lpstr>1. Contexte général du projet                                                                                              Motivations</vt:lpstr>
      <vt:lpstr>1. Contexte général du projet                                                                                              Motivations</vt:lpstr>
      <vt:lpstr>1. Contexte général du projet                                                                                              Motivations</vt:lpstr>
      <vt:lpstr>1. Contexte général du projet                                                                               Problématique</vt:lpstr>
      <vt:lpstr>1. Contexte général du projet                       Objectifs</vt:lpstr>
      <vt:lpstr>1. Contexte général du projet                       Objectifs</vt:lpstr>
      <vt:lpstr>Environnement de travail</vt:lpstr>
      <vt:lpstr>2. Environnement de travail                Front-End</vt:lpstr>
      <vt:lpstr>2. Environnement de travail                Back-End</vt:lpstr>
      <vt:lpstr>2. Environnement de travail                         Architecture de l’application</vt:lpstr>
      <vt:lpstr>Analyse conceptuelle</vt:lpstr>
      <vt:lpstr>3. Analyse conceptuelle                                                              Diagramme de cas d’utilisation </vt:lpstr>
      <vt:lpstr>3. Analyse conceptuelle                                                                     Diagramme d’activité </vt:lpstr>
      <vt:lpstr>3. Analyse conceptuelle                                                                      Diagramme d’activité</vt:lpstr>
      <vt:lpstr>Démonstration</vt:lpstr>
      <vt:lpstr>Conclusion et perspectives</vt:lpstr>
      <vt:lpstr>Obectif attaint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Sidi Mohamed</dc:creator>
  <cp:lastModifiedBy>DELL</cp:lastModifiedBy>
  <cp:revision>172</cp:revision>
  <dcterms:modified xsi:type="dcterms:W3CDTF">2022-10-31T15:32:42Z</dcterms:modified>
</cp:coreProperties>
</file>